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7" r:id="rId2"/>
    <p:sldId id="258" r:id="rId3"/>
    <p:sldId id="260" r:id="rId4"/>
    <p:sldId id="261" r:id="rId5"/>
    <p:sldId id="262" r:id="rId6"/>
    <p:sldId id="285" r:id="rId7"/>
    <p:sldId id="267" r:id="rId8"/>
    <p:sldId id="268" r:id="rId9"/>
    <p:sldId id="269" r:id="rId10"/>
    <p:sldId id="314" r:id="rId11"/>
    <p:sldId id="270" r:id="rId12"/>
    <p:sldId id="271" r:id="rId13"/>
    <p:sldId id="298" r:id="rId14"/>
    <p:sldId id="299" r:id="rId15"/>
    <p:sldId id="304" r:id="rId16"/>
    <p:sldId id="306" r:id="rId17"/>
    <p:sldId id="305" r:id="rId18"/>
    <p:sldId id="315" r:id="rId19"/>
    <p:sldId id="307" r:id="rId20"/>
    <p:sldId id="272" r:id="rId21"/>
    <p:sldId id="273" r:id="rId22"/>
    <p:sldId id="274" r:id="rId23"/>
    <p:sldId id="275" r:id="rId24"/>
    <p:sldId id="278" r:id="rId25"/>
    <p:sldId id="277" r:id="rId26"/>
    <p:sldId id="276" r:id="rId27"/>
    <p:sldId id="316" r:id="rId28"/>
    <p:sldId id="279" r:id="rId29"/>
    <p:sldId id="309" r:id="rId30"/>
    <p:sldId id="333" r:id="rId31"/>
    <p:sldId id="311" r:id="rId32"/>
    <p:sldId id="325" r:id="rId33"/>
    <p:sldId id="312" r:id="rId34"/>
    <p:sldId id="313" r:id="rId35"/>
    <p:sldId id="280" r:id="rId36"/>
    <p:sldId id="308" r:id="rId37"/>
    <p:sldId id="286" r:id="rId38"/>
    <p:sldId id="282" r:id="rId39"/>
    <p:sldId id="283" r:id="rId40"/>
    <p:sldId id="284" r:id="rId41"/>
    <p:sldId id="322" r:id="rId42"/>
    <p:sldId id="287" r:id="rId43"/>
    <p:sldId id="288" r:id="rId44"/>
    <p:sldId id="289" r:id="rId45"/>
    <p:sldId id="324" r:id="rId46"/>
    <p:sldId id="290" r:id="rId47"/>
    <p:sldId id="291" r:id="rId48"/>
    <p:sldId id="292" r:id="rId49"/>
    <p:sldId id="320" r:id="rId50"/>
    <p:sldId id="293" r:id="rId51"/>
    <p:sldId id="294" r:id="rId52"/>
    <p:sldId id="295" r:id="rId53"/>
    <p:sldId id="327" r:id="rId54"/>
    <p:sldId id="326" r:id="rId55"/>
    <p:sldId id="300" r:id="rId56"/>
    <p:sldId id="301" r:id="rId57"/>
    <p:sldId id="302" r:id="rId58"/>
    <p:sldId id="328" r:id="rId59"/>
    <p:sldId id="303" r:id="rId60"/>
    <p:sldId id="329" r:id="rId61"/>
    <p:sldId id="330" r:id="rId62"/>
    <p:sldId id="332" r:id="rId63"/>
    <p:sldId id="331" r:id="rId64"/>
    <p:sldId id="319" r:id="rId65"/>
    <p:sldId id="317" r:id="rId66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an Reiter" initials="IR" lastIdx="4" clrIdx="0">
    <p:extLst>
      <p:ext uri="{19B8F6BF-5375-455C-9EA6-DF929625EA0E}">
        <p15:presenceInfo xmlns:p15="http://schemas.microsoft.com/office/powerpoint/2012/main" userId="S-1-5-21-124525095-708259637-1543119021-14743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5459" autoAdjust="0"/>
  </p:normalViewPr>
  <p:slideViewPr>
    <p:cSldViewPr snapToGrid="0">
      <p:cViewPr>
        <p:scale>
          <a:sx n="70" d="100"/>
          <a:sy n="70" d="100"/>
        </p:scale>
        <p:origin x="106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3F842-573F-4B64-8E9A-E4C08724BBF5}" type="datetimeFigureOut">
              <a:rPr lang="en-GB" smtClean="0"/>
              <a:t>08/05/2017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A5D01-0F54-4DF0-B71C-328777E989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647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AI Immersion Workshop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5/8/2017 3:57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98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A5D01-0F54-4DF0-B71C-328777E989B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810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324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49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12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103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352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594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881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A5D01-0F54-4DF0-B71C-328777E989B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699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48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AI Immersion Workshop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683C9CD-37C6-4B53-B210-CC8F66F90493}" type="datetime8">
              <a:rPr lang="en-US" smtClean="0"/>
              <a:t>5/9/2017 5:12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29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245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0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245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749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955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655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485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A5D01-0F54-4DF0-B71C-328777E989B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416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102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A5D01-0F54-4DF0-B71C-328777E989B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744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This slide is required. </a:t>
            </a:r>
            <a:r>
              <a:rPr lang="en-US" sz="900" b="1" u="sng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Do NOT delete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 This should be the first slide after your Title Slide. </a:t>
            </a: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pPr lvl="1"/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This slide should describe what your goals are for this session. This information lets your audience know what you are trying to accomplish with your talk or tutorial—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what value will attendees get by investing 25 minutes or 2 hours of their time listening to you. </a:t>
            </a:r>
          </a:p>
          <a:p>
            <a:pPr lvl="1"/>
            <a:r>
              <a:rPr lang="en-US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You should not spend more than 1 minute presenting this slide.</a:t>
            </a: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1"/>
            <a:r>
              <a:rPr lang="en-US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General examples of session goals </a:t>
            </a:r>
            <a:r>
              <a:rPr lang="en-US" sz="900" b="1" i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could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be (you will have to create your own specific goals):</a:t>
            </a: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Introduce a new technique or approach to solve a customer problem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Compare two approaches and explain why one is superior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Describe a project and the learnings that audience members can apply from it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Teach audience members how to use a specific technology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5/8/2017 3:57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r>
              <a:rPr lang="en-US" dirty="0"/>
              <a:t>AI Immersion Workshop</a:t>
            </a:r>
          </a:p>
        </p:txBody>
      </p:sp>
    </p:spTree>
    <p:extLst>
      <p:ext uri="{BB962C8B-B14F-4D97-AF65-F5344CB8AC3E}">
        <p14:creationId xmlns:p14="http://schemas.microsoft.com/office/powerpoint/2010/main" val="37252204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A5D01-0F54-4DF0-B71C-328777E989B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8605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6807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A5D01-0F54-4DF0-B71C-328777E989B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1592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7364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AI Immersion Workshop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5/9/2017 5:12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082243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A5D01-0F54-4DF0-B71C-328777E989B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9886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809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A5D01-0F54-4DF0-B71C-328777E989B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726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785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02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097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15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824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A5D01-0F54-4DF0-B71C-328777E989B2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2372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1480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202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9457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513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2308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2133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A5D01-0F54-4DF0-B71C-328777E989B2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61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067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1196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6777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1975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A5D01-0F54-4DF0-B71C-328777E989B2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7772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6506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A5D01-0F54-4DF0-B71C-328777E989B2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765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433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0736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A5D01-0F54-4DF0-B71C-328777E989B2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1824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11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</a:t>
            </a:r>
            <a:r>
              <a:rPr lang="en-US" baseline="0" dirty="0"/>
              <a:t> the preferred way of training DNN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0340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1466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9969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A5D01-0F54-4DF0-B71C-328777E989B2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0596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8311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A5D01-0F54-4DF0-B71C-328777E989B2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4445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454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available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2- scaling to 1000s of virtual machines for cloud-enabled batch and HPC applications</a:t>
            </a:r>
          </a:p>
          <a:p>
            <a:r>
              <a:rPr lang="en-US" dirty="0"/>
              <a:t>3- </a:t>
            </a:r>
            <a:r>
              <a:rPr lang="en-US" dirty="0" err="1"/>
              <a:t>Fileshares</a:t>
            </a:r>
            <a:r>
              <a:rPr lang="en-US" dirty="0"/>
              <a:t>,</a:t>
            </a:r>
            <a:r>
              <a:rPr lang="en-US" baseline="0" dirty="0"/>
              <a:t> blob storage, external file service</a:t>
            </a:r>
          </a:p>
          <a:p>
            <a:r>
              <a:rPr lang="en-US" baseline="0" dirty="0"/>
              <a:t>4- </a:t>
            </a:r>
            <a:r>
              <a:rPr lang="en-GB" baseline="0" dirty="0" err="1"/>
              <a:t>docker</a:t>
            </a:r>
            <a:r>
              <a:rPr lang="en-GB" baseline="0" dirty="0"/>
              <a:t> container as light weight virtual machines</a:t>
            </a:r>
          </a:p>
          <a:p>
            <a:r>
              <a:rPr lang="en-US" baseline="0" dirty="0"/>
              <a:t>5- one blob 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812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338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D95B-184A-46ED-A5C4-612AE432483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640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85" y="1622479"/>
            <a:ext cx="10871615" cy="391189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1090961" y="1622479"/>
            <a:ext cx="7021994" cy="3959771"/>
          </a:xfrm>
          <a:prstGeom prst="rect">
            <a:avLst/>
          </a:prstGeom>
          <a:gradFill>
            <a:gsLst>
              <a:gs pos="4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1" name="TextBox 10"/>
          <p:cNvSpPr txBox="1"/>
          <p:nvPr/>
        </p:nvSpPr>
        <p:spPr bwMode="black">
          <a:xfrm>
            <a:off x="288431" y="2607160"/>
            <a:ext cx="11653523" cy="1104475"/>
          </a:xfrm>
          <a:prstGeom prst="rect">
            <a:avLst/>
          </a:prstGeom>
          <a:noFill/>
        </p:spPr>
        <p:txBody>
          <a:bodyPr wrap="square" lIns="134464" tIns="143428" rIns="134464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882" dirty="0">
                <a:gradFill>
                  <a:gsLst>
                    <a:gs pos="5435">
                      <a:schemeClr val="tx1"/>
                    </a:gs>
                    <a:gs pos="15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AI Immersion Workshop</a:t>
            </a:r>
          </a:p>
        </p:txBody>
      </p:sp>
      <p:sp>
        <p:nvSpPr>
          <p:cNvPr id="12" name="TextBox 11"/>
          <p:cNvSpPr txBox="1"/>
          <p:nvPr/>
        </p:nvSpPr>
        <p:spPr bwMode="black">
          <a:xfrm>
            <a:off x="288431" y="3578425"/>
            <a:ext cx="9994611" cy="724246"/>
          </a:xfrm>
          <a:prstGeom prst="rect">
            <a:avLst/>
          </a:prstGeom>
          <a:noFill/>
        </p:spPr>
        <p:txBody>
          <a:bodyPr wrap="square" lIns="134464" tIns="143428" rIns="134464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137" dirty="0">
                <a:gradFill>
                  <a:gsLst>
                    <a:gs pos="5435">
                      <a:schemeClr val="tx1"/>
                    </a:gs>
                    <a:gs pos="15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May 9, 2017</a:t>
            </a:r>
            <a:r>
              <a:rPr lang="en-US" sz="3137" baseline="0" dirty="0">
                <a:gradFill>
                  <a:gsLst>
                    <a:gs pos="5435">
                      <a:schemeClr val="tx1"/>
                    </a:gs>
                    <a:gs pos="15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 </a:t>
            </a:r>
            <a:r>
              <a:rPr lang="en-US" sz="3137" dirty="0">
                <a:gradFill>
                  <a:gsLst>
                    <a:gs pos="5435">
                      <a:schemeClr val="tx1"/>
                    </a:gs>
                    <a:gs pos="15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| W Seattle Hotel, Seattle, WA</a:t>
            </a:r>
          </a:p>
        </p:txBody>
      </p:sp>
    </p:spTree>
    <p:extLst>
      <p:ext uri="{BB962C8B-B14F-4D97-AF65-F5344CB8AC3E}">
        <p14:creationId xmlns:p14="http://schemas.microsoft.com/office/powerpoint/2010/main" val="261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773674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824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36536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648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692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463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6007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50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870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102" y="0"/>
            <a:ext cx="5999899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7171336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624828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0788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91598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2865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5708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3146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102" y="0"/>
            <a:ext cx="59998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8" y="2084186"/>
            <a:ext cx="7171398" cy="1793090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4777115"/>
            <a:ext cx="7171398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30207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102" y="0"/>
            <a:ext cx="59998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83151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5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hyperlink" Target="https://aka.ms/deep-learning-at-scal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batch-shipyar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hyperlink" Target="http://arxiv.org/abs/1604.08610" TargetMode="External"/><Relationship Id="rId4" Type="http://schemas.openxmlformats.org/officeDocument/2006/relationships/hyperlink" Target="https://youtu.be/Khuj4ASldmU?t=45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25.png"/><Relationship Id="rId3" Type="http://schemas.openxmlformats.org/officeDocument/2006/relationships/image" Target="../media/image11.emf"/><Relationship Id="rId7" Type="http://schemas.openxmlformats.org/officeDocument/2006/relationships/image" Target="../media/image14.emf"/><Relationship Id="rId12" Type="http://schemas.openxmlformats.org/officeDocument/2006/relationships/image" Target="../media/image24.png"/><Relationship Id="rId17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emf"/><Relationship Id="rId11" Type="http://schemas.microsoft.com/office/2007/relationships/hdphoto" Target="../media/hdphoto1.wdp"/><Relationship Id="rId5" Type="http://schemas.openxmlformats.org/officeDocument/2006/relationships/image" Target="../media/image12.emf"/><Relationship Id="rId15" Type="http://schemas.openxmlformats.org/officeDocument/2006/relationships/image" Target="../media/image17.png"/><Relationship Id="rId10" Type="http://schemas.openxmlformats.org/officeDocument/2006/relationships/image" Target="../media/image16.png"/><Relationship Id="rId4" Type="http://schemas.openxmlformats.org/officeDocument/2006/relationships/image" Target="../media/image23.emf"/><Relationship Id="rId9" Type="http://schemas.openxmlformats.org/officeDocument/2006/relationships/image" Target="../media/image10.jpeg"/><Relationship Id="rId1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thomasdeltei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immersion/aiimmersion-resource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Machine-Learning-Operationalizat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sosphere/marathon-ui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zure/Machine-Learning-Operationalization/tree/master/sample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hyperlink" Target="https://notebooks.azure.com/thomasdelteil/libraries/aiimmersionworksho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1.emf"/><Relationship Id="rId7" Type="http://schemas.openxmlformats.org/officeDocument/2006/relationships/image" Target="../media/image33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emf"/><Relationship Id="rId11" Type="http://schemas.microsoft.com/office/2007/relationships/hdphoto" Target="../media/hdphoto1.wdp"/><Relationship Id="rId5" Type="http://schemas.openxmlformats.org/officeDocument/2006/relationships/image" Target="../media/image32.emf"/><Relationship Id="rId10" Type="http://schemas.openxmlformats.org/officeDocument/2006/relationships/image" Target="../media/image16.png"/><Relationship Id="rId4" Type="http://schemas.openxmlformats.org/officeDocument/2006/relationships/image" Target="../media/image13.emf"/><Relationship Id="rId9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immersion/aiimmersion-resource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NTK/tree/master/Tutorial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en-us/azure/machine-learning/machine-learning-data-science-virtual-machine-overview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11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emf"/><Relationship Id="rId5" Type="http://schemas.openxmlformats.org/officeDocument/2006/relationships/image" Target="../media/image14.emf"/><Relationship Id="rId4" Type="http://schemas.openxmlformats.org/officeDocument/2006/relationships/image" Target="../media/image36.png"/><Relationship Id="rId9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gb/azure/container-service/container-service-intro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emf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emf"/><Relationship Id="rId11" Type="http://schemas.openxmlformats.org/officeDocument/2006/relationships/image" Target="../media/image41.emf"/><Relationship Id="rId5" Type="http://schemas.openxmlformats.org/officeDocument/2006/relationships/image" Target="../media/image32.emf"/><Relationship Id="rId10" Type="http://schemas.openxmlformats.org/officeDocument/2006/relationships/image" Target="../media/image40.png"/><Relationship Id="rId4" Type="http://schemas.openxmlformats.org/officeDocument/2006/relationships/image" Target="../media/image13.emf"/><Relationship Id="rId9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gb/azure/app-service-web/app-service-web-overview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ilkarman/Azure-WebApp-w-CNTK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emf"/><Relationship Id="rId5" Type="http://schemas.openxmlformats.org/officeDocument/2006/relationships/image" Target="../media/image11.emf"/><Relationship Id="rId4" Type="http://schemas.openxmlformats.org/officeDocument/2006/relationships/image" Target="../media/image21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pp-service-web/app-service-linux-using-custom-docker-image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em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15.emf"/><Relationship Id="rId4" Type="http://schemas.openxmlformats.org/officeDocument/2006/relationships/image" Target="../media/image13.emf"/><Relationship Id="rId9" Type="http://schemas.openxmlformats.org/officeDocument/2006/relationships/image" Target="../media/image42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services/hdinsight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zure-Samples/hdinsight-pyspark-cntk-integration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1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36.png"/><Relationship Id="rId9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azure-n-series-general-availability-on-december-1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13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batch-shipyar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Microsoft/AI-Immersion-Workshop/tree/master/Deep%20Learning%20at%20Scale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1.emf"/><Relationship Id="rId7" Type="http://schemas.openxmlformats.org/officeDocument/2006/relationships/image" Target="../media/image14.emf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microsoft.com/office/2007/relationships/hdphoto" Target="../media/hdphoto1.wdp"/><Relationship Id="rId5" Type="http://schemas.openxmlformats.org/officeDocument/2006/relationships/image" Target="../media/image13.emf"/><Relationship Id="rId10" Type="http://schemas.openxmlformats.org/officeDocument/2006/relationships/image" Target="../media/image16.png"/><Relationship Id="rId4" Type="http://schemas.openxmlformats.org/officeDocument/2006/relationships/image" Target="../media/image12.emf"/><Relationship Id="rId9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4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on Azure Batch Shipyard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3831336"/>
            <a:ext cx="9304465" cy="38899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 real-world use-case:</a:t>
            </a:r>
          </a:p>
          <a:p>
            <a:pPr lvl="1"/>
            <a:r>
              <a:rPr lang="en-US" dirty="0"/>
              <a:t>Object detection model for damage assessment from drone aerial images</a:t>
            </a:r>
          </a:p>
          <a:p>
            <a:pPr lvl="1"/>
            <a:r>
              <a:rPr lang="en-US" dirty="0"/>
              <a:t>Labels are added everyday on new data by human experts</a:t>
            </a:r>
          </a:p>
          <a:p>
            <a:pPr lvl="1"/>
            <a:r>
              <a:rPr lang="en-US" dirty="0"/>
              <a:t>Model is retrained weekly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3844" y="4416552"/>
            <a:ext cx="3308156" cy="22084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69303" y="1187644"/>
            <a:ext cx="11768080" cy="241854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4097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52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4819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290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96386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2048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Ideal scenario:</a:t>
            </a:r>
          </a:p>
          <a:p>
            <a:pPr lvl="1"/>
            <a:r>
              <a:rPr lang="en-GB" sz="2700" dirty="0"/>
              <a:t>Parameter sweep for model selection of DNN</a:t>
            </a:r>
          </a:p>
          <a:p>
            <a:pPr lvl="1"/>
            <a:r>
              <a:rPr lang="en-GB" sz="2700" dirty="0"/>
              <a:t>Multi-node Multi-GPU training of DNN with large dataset</a:t>
            </a:r>
          </a:p>
          <a:p>
            <a:pPr lvl="1"/>
            <a:r>
              <a:rPr lang="en-GB" sz="2700" dirty="0"/>
              <a:t>Periodic re-training orchestration using Azure Functions and Azure Batch Shipyard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7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on Azure Batch Shipyard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010245"/>
            <a:ext cx="11317923" cy="5847755"/>
          </a:xfrm>
        </p:spPr>
        <p:txBody>
          <a:bodyPr/>
          <a:lstStyle/>
          <a:p>
            <a:pPr marL="0" indent="0">
              <a:buNone/>
            </a:pPr>
            <a:r>
              <a:rPr lang="en-GB" sz="3200" dirty="0"/>
              <a:t>Pros</a:t>
            </a:r>
          </a:p>
          <a:p>
            <a:pPr lvl="1"/>
            <a:r>
              <a:rPr lang="en-GB" sz="3200" dirty="0">
                <a:latin typeface="+mj-lt"/>
              </a:rPr>
              <a:t>Use of containers makes the environment stable and reproducible, supports GPU VM</a:t>
            </a:r>
          </a:p>
          <a:p>
            <a:pPr lvl="1"/>
            <a:r>
              <a:rPr lang="en-US" sz="3200" dirty="0">
                <a:latin typeface="+mj-lt"/>
              </a:rPr>
              <a:t>Containers can be tested locally before being run at scale</a:t>
            </a:r>
            <a:endParaRPr lang="en-GB" sz="3200" dirty="0">
              <a:latin typeface="+mj-lt"/>
            </a:endParaRPr>
          </a:p>
          <a:p>
            <a:pPr lvl="1"/>
            <a:r>
              <a:rPr lang="en-GB" sz="3200" dirty="0">
                <a:latin typeface="+mj-lt"/>
              </a:rPr>
              <a:t>Very large scale (up to 100s of VMs) and auto-scaling formulas</a:t>
            </a:r>
          </a:p>
          <a:p>
            <a:pPr lvl="1"/>
            <a:r>
              <a:rPr lang="en-GB" sz="3200" dirty="0">
                <a:latin typeface="+mj-lt"/>
              </a:rPr>
              <a:t>Task dependencies, ingress and egress of data</a:t>
            </a:r>
          </a:p>
          <a:p>
            <a:pPr lvl="1"/>
            <a:r>
              <a:rPr lang="en-GB" sz="3200" dirty="0">
                <a:latin typeface="+mj-lt"/>
              </a:rPr>
              <a:t>Azure Function extension for orchestration</a:t>
            </a:r>
          </a:p>
          <a:p>
            <a:pPr marL="0" indent="0">
              <a:buNone/>
            </a:pPr>
            <a:r>
              <a:rPr lang="en-GB" sz="3200" dirty="0"/>
              <a:t>Cons</a:t>
            </a:r>
          </a:p>
          <a:p>
            <a:pPr lvl="1"/>
            <a:r>
              <a:rPr lang="en-GB" sz="3200" dirty="0">
                <a:latin typeface="+mj-lt"/>
              </a:rPr>
              <a:t>Not yet reaching feature parity with Batch Service (auto-scale through JSON, job scheduling)</a:t>
            </a:r>
          </a:p>
          <a:p>
            <a:pPr lvl="1"/>
            <a:r>
              <a:rPr lang="en-GB" sz="3200" dirty="0">
                <a:latin typeface="+mj-lt"/>
              </a:rPr>
              <a:t>Rich CLI but no SDK yet</a:t>
            </a:r>
          </a:p>
        </p:txBody>
      </p:sp>
    </p:spTree>
    <p:extLst>
      <p:ext uri="{BB962C8B-B14F-4D97-AF65-F5344CB8AC3E}">
        <p14:creationId xmlns:p14="http://schemas.microsoft.com/office/powerpoint/2010/main" val="1612209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5CE554-F083-466B-82DF-51832DA99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85" y="2023233"/>
            <a:ext cx="7593682" cy="4406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600164"/>
          </a:xfrm>
        </p:spPr>
        <p:txBody>
          <a:bodyPr/>
          <a:lstStyle/>
          <a:p>
            <a:r>
              <a:rPr lang="en-GB" sz="3000" dirty="0"/>
              <a:t>Training parameter sweep </a:t>
            </a:r>
            <a:r>
              <a:rPr lang="en-GB" sz="3000" dirty="0">
                <a:hlinkClick r:id="rId4"/>
              </a:rPr>
              <a:t>(tutorial on Deep Learning at scale)</a:t>
            </a:r>
            <a:endParaRPr lang="en-GB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b="15254"/>
          <a:stretch/>
        </p:blipFill>
        <p:spPr>
          <a:xfrm>
            <a:off x="3515647" y="2423160"/>
            <a:ext cx="533655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126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Scoring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404970" y="3242965"/>
            <a:ext cx="10327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Batch</a:t>
            </a:r>
          </a:p>
        </p:txBody>
      </p:sp>
    </p:spTree>
    <p:extLst>
      <p:ext uri="{BB962C8B-B14F-4D97-AF65-F5344CB8AC3E}">
        <p14:creationId xmlns:p14="http://schemas.microsoft.com/office/powerpoint/2010/main" val="37345507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Scoring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868268"/>
          </a:xfrm>
        </p:spPr>
        <p:txBody>
          <a:bodyPr/>
          <a:lstStyle/>
          <a:p>
            <a:r>
              <a:rPr lang="en-US" dirty="0"/>
              <a:t>Scheduled batch data processing</a:t>
            </a:r>
          </a:p>
          <a:p>
            <a:r>
              <a:rPr lang="en-US" dirty="0"/>
              <a:t>One-off historical data processing</a:t>
            </a:r>
          </a:p>
          <a:p>
            <a:r>
              <a:rPr lang="en-US" dirty="0"/>
              <a:t>Large workload asynchronous processing</a:t>
            </a:r>
          </a:p>
        </p:txBody>
      </p:sp>
      <p:pic>
        <p:nvPicPr>
          <p:cNvPr id="4" name="Picture 4" descr="https://www.tesla.com/sites/default/files/images/software_upda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461" y="3526736"/>
            <a:ext cx="1391080" cy="726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6686987" y="5179272"/>
            <a:ext cx="2380232" cy="95110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Batch Scoring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image classification</a:t>
            </a:r>
            <a:endParaRPr lang="en-GB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92261" y="5835860"/>
            <a:ext cx="2188299" cy="102214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0:[car, road]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</a:t>
            </a:r>
            <a:r>
              <a:rPr lang="en-US" sz="20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[car, road]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 flipV="1">
            <a:off x="4480560" y="4863176"/>
            <a:ext cx="2206427" cy="79164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 bwMode="auto">
          <a:xfrm>
            <a:off x="5796003" y="4947726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796003" y="6018245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27" name="Picture 4" descr="https://www.tesla.com/sites/default/files/images/software_upda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861" y="3679136"/>
            <a:ext cx="1391080" cy="726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www.tesla.com/sites/default/files/images/software_upda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261" y="3831536"/>
            <a:ext cx="1391080" cy="726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s://www.tesla.com/sites/default/files/images/software_upda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661" y="3983936"/>
            <a:ext cx="1391080" cy="726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s://www.tesla.com/sites/default/files/images/software_upda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061" y="4136336"/>
            <a:ext cx="1391080" cy="726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s://www.tesla.com/sites/default/files/images/software_upda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461" y="4288736"/>
            <a:ext cx="1391080" cy="726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s://www.tesla.com/sites/default/files/images/software_upda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861" y="4441136"/>
            <a:ext cx="1391080" cy="726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/>
          <p:cNvCxnSpPr>
            <a:stCxn id="5" idx="1"/>
            <a:endCxn id="7" idx="3"/>
          </p:cNvCxnSpPr>
          <p:nvPr/>
        </p:nvCxnSpPr>
        <p:spPr>
          <a:xfrm flipH="1">
            <a:off x="4480560" y="5654825"/>
            <a:ext cx="2206427" cy="69210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8630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Batch Scoring on Azure Batch Shipyard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3577" y="1346042"/>
            <a:ext cx="11655078" cy="7148304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3"/>
              </a:rPr>
              <a:t>Azure Batch Shipyard </a:t>
            </a:r>
            <a:r>
              <a:rPr lang="en-GB" dirty="0"/>
              <a:t>(ABS) not only used for training but also for scoring.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dirty="0"/>
              <a:t>Can load from several data sources including:</a:t>
            </a:r>
          </a:p>
          <a:p>
            <a:r>
              <a:rPr lang="en-GB" dirty="0"/>
              <a:t>Blob</a:t>
            </a:r>
          </a:p>
          <a:p>
            <a:r>
              <a:rPr lang="en-GB" dirty="0" err="1"/>
              <a:t>Fileshare</a:t>
            </a:r>
            <a:endParaRPr lang="en-GB" dirty="0"/>
          </a:p>
          <a:p>
            <a:r>
              <a:rPr lang="en-GB" dirty="0" err="1"/>
              <a:t>glusterFS</a:t>
            </a:r>
            <a:r>
              <a:rPr lang="en-GB" dirty="0"/>
              <a:t> or HDFS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Failure recovery and task re-scheduling</a:t>
            </a:r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63728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01" y="1630109"/>
            <a:ext cx="7593682" cy="4406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895036"/>
            <a:ext cx="11655078" cy="6942670"/>
          </a:xfrm>
        </p:spPr>
        <p:txBody>
          <a:bodyPr/>
          <a:lstStyle/>
          <a:p>
            <a:r>
              <a:rPr lang="en-GB" dirty="0">
                <a:hlinkClick r:id="rId4"/>
              </a:rPr>
              <a:t>https://youtu.be/Khuj4ASldmU?t=45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2000" dirty="0"/>
              <a:t>Style transfer for videos, as described in the paper "Artistic style transfer for videos" by Manuel Ruder, Alexey </a:t>
            </a:r>
            <a:r>
              <a:rPr lang="en-GB" sz="2000" dirty="0" err="1"/>
              <a:t>Dosovitskiy</a:t>
            </a:r>
            <a:r>
              <a:rPr lang="en-GB" sz="2000" dirty="0"/>
              <a:t> and Thomas </a:t>
            </a:r>
            <a:r>
              <a:rPr lang="en-GB" sz="2000" dirty="0" err="1"/>
              <a:t>Brox</a:t>
            </a:r>
            <a:r>
              <a:rPr lang="en-GB" sz="2000" dirty="0"/>
              <a:t> </a:t>
            </a:r>
            <a:r>
              <a:rPr lang="en-GB" sz="2000" dirty="0">
                <a:hlinkClick r:id="rId5"/>
              </a:rPr>
              <a:t>http://arxiv.org/abs/1604.08610</a:t>
            </a:r>
            <a:br>
              <a:rPr lang="en-GB" sz="2000" dirty="0"/>
            </a:br>
            <a:endParaRPr lang="en-GB" sz="2000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19647" t="3462"/>
          <a:stretch/>
        </p:blipFill>
        <p:spPr>
          <a:xfrm>
            <a:off x="3364992" y="2011680"/>
            <a:ext cx="5405444" cy="28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1767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Batch Scoring - Example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2" y="1187644"/>
            <a:ext cx="8114643" cy="5829288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Style transfer on videos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2800" dirty="0"/>
              <a:t>Video added to blob storage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2800" dirty="0"/>
              <a:t>Azure Function triggered 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2800" dirty="0"/>
              <a:t>Task scheduled to process intervals of the frames using DNN style transfer + a dependent task to join the resulting into a new video using </a:t>
            </a:r>
            <a:r>
              <a:rPr lang="en-GB" sz="2800" dirty="0" err="1"/>
              <a:t>ffmpeg</a:t>
            </a:r>
            <a:endParaRPr lang="en-GB" sz="2800" dirty="0"/>
          </a:p>
          <a:p>
            <a:pPr marL="742950" indent="-742950">
              <a:buFont typeface="+mj-lt"/>
              <a:buAutoNum type="arabicPeriod"/>
            </a:pPr>
            <a:r>
              <a:rPr lang="en-GB" sz="2800" dirty="0"/>
              <a:t>Pool auto-scales depending on the number of pending tasks and add new nodes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2800" dirty="0"/>
              <a:t>Data ingested, DNN processing occurs and the resulting video is created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2800" dirty="0"/>
              <a:t>Processed video is stored in blob storage</a:t>
            </a:r>
          </a:p>
          <a:p>
            <a:pPr marL="742950" indent="-742950">
              <a:buFont typeface="+mj-lt"/>
              <a:buAutoNum type="arabicPeriod"/>
            </a:pP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118" y="763991"/>
            <a:ext cx="887527" cy="1036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1780" y="2391545"/>
            <a:ext cx="569236" cy="53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6306" y="4452465"/>
            <a:ext cx="1012429" cy="951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2645" y="3842865"/>
            <a:ext cx="652417" cy="608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5045" y="3995265"/>
            <a:ext cx="652417" cy="60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445" y="4147665"/>
            <a:ext cx="652417" cy="608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9845" y="4300065"/>
            <a:ext cx="652417" cy="608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2245" y="4452465"/>
            <a:ext cx="652417" cy="6082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9725" y="2341520"/>
            <a:ext cx="725667" cy="63075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12" idx="3"/>
          </p:cNvCxnSpPr>
          <p:nvPr/>
        </p:nvCxnSpPr>
        <p:spPr>
          <a:xfrm flipH="1">
            <a:off x="9964662" y="4755915"/>
            <a:ext cx="689244" cy="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436076" y="3088455"/>
            <a:ext cx="3239" cy="847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5112" y="5597885"/>
            <a:ext cx="740145" cy="66684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9583802" y="5164922"/>
            <a:ext cx="4086" cy="389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https://cdn.turbonomic.com/wp-content/uploads/2014/04/ContainerIconBlue-mi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088" y="4820444"/>
            <a:ext cx="286012" cy="2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cdn.turbonomic.com/wp-content/uploads/2014/04/ContainerIconBlue-min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419" y="4897835"/>
            <a:ext cx="339590" cy="2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cdn.turbonomic.com/wp-content/uploads/2014/04/ContainerIconBlue-min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854" y="5016656"/>
            <a:ext cx="339590" cy="2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cdn.turbonomic.com/wp-content/uploads/2014/04/ContainerIconBlue-min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725" y="5146442"/>
            <a:ext cx="339590" cy="2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>
            <a:stCxn id="16" idx="3"/>
          </p:cNvCxnSpPr>
          <p:nvPr/>
        </p:nvCxnSpPr>
        <p:spPr>
          <a:xfrm flipV="1">
            <a:off x="9825392" y="2650331"/>
            <a:ext cx="883089" cy="6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9588476" y="3043964"/>
            <a:ext cx="1" cy="987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4" descr="http://icons.iconarchive.com/icons/paomedia/small-n-flat/1024/file-video-ico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214" y="3298970"/>
            <a:ext cx="281163" cy="28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http://icons.iconarchive.com/icons/paomedia/small-n-flat/1024/file-video-icon.png"/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006" y="35053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Arrow Connector 84"/>
          <p:cNvCxnSpPr/>
          <p:nvPr/>
        </p:nvCxnSpPr>
        <p:spPr>
          <a:xfrm>
            <a:off x="9436075" y="1832673"/>
            <a:ext cx="1" cy="479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06" name="Picture 6" descr="https://azurecomcdn.azureedge.net/cvt-4c210654e280636c85b81aae4511f99613c7de5d03801bf44dc15fe823371003/images/page/services/batch/we-take-care-of-scale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487" y="3563367"/>
            <a:ext cx="658080" cy="42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136" y="4000750"/>
            <a:ext cx="536524" cy="46123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cxnSp>
        <p:nvCxnSpPr>
          <p:cNvPr id="109" name="Straight Arrow Connector 108"/>
          <p:cNvCxnSpPr>
            <a:stCxn id="5" idx="2"/>
          </p:cNvCxnSpPr>
          <p:nvPr/>
        </p:nvCxnSpPr>
        <p:spPr>
          <a:xfrm>
            <a:off x="11106398" y="2922245"/>
            <a:ext cx="0" cy="483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4" descr="http://icons.iconarchive.com/icons/paomedia/small-n-flat/1024/file-video-ico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153" y="1907162"/>
            <a:ext cx="281163" cy="28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44092" y="2417062"/>
            <a:ext cx="125892" cy="219648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 bwMode="auto">
          <a:xfrm>
            <a:off x="9516284" y="1967723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10113840" y="2728753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11195572" y="3057254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3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10227477" y="4461982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4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8692844" y="5210576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5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8796506" y="3316457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5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9955598" y="3563367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6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6878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Batch Scoring on Azure Batch Shipyard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3625608"/>
          </a:xfrm>
        </p:spPr>
        <p:txBody>
          <a:bodyPr/>
          <a:lstStyle/>
          <a:p>
            <a:pPr marL="0" indent="0">
              <a:buNone/>
            </a:pPr>
            <a:r>
              <a:rPr lang="en-GB" sz="3600" dirty="0"/>
              <a:t>Ideal Scenario</a:t>
            </a:r>
          </a:p>
          <a:p>
            <a:pPr lvl="1"/>
            <a:r>
              <a:rPr lang="en-GB" sz="2800" dirty="0"/>
              <a:t>Scheduled batch processing of evenly distributed blob containers containing video or image data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dirty="0"/>
              <a:t>Real world use-case</a:t>
            </a:r>
          </a:p>
          <a:p>
            <a:pPr lvl="1"/>
            <a:r>
              <a:rPr lang="en-US" sz="2800" dirty="0"/>
              <a:t>Enriching very large unstructured dataset of historical operational images for a railway company.</a:t>
            </a:r>
            <a:endParaRPr lang="en-GB" sz="2400" dirty="0"/>
          </a:p>
        </p:txBody>
      </p:sp>
      <p:pic>
        <p:nvPicPr>
          <p:cNvPr id="2050" name="Picture 2" descr="https://i.ytimg.com/vi/XZ5ZzPTPBN8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531" y="5491636"/>
            <a:ext cx="1869141" cy="1201771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eurail.com/sites/eurail.com/files/styles/asset_image_images_slider_big/public/tgv_high-spped_train_france.jpg?itok=JytX2QA_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014" y="5036102"/>
            <a:ext cx="1728418" cy="114939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stockarch.com/files/15/10/rail_lin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776" y="5592220"/>
            <a:ext cx="1772639" cy="11795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6634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Batch Scoring on Azure Batch Shipyard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250668"/>
          </a:xfrm>
        </p:spPr>
        <p:txBody>
          <a:bodyPr/>
          <a:lstStyle/>
          <a:p>
            <a:pPr marL="0" indent="0">
              <a:buNone/>
            </a:pPr>
            <a:r>
              <a:rPr lang="en-GB" sz="3600" dirty="0"/>
              <a:t>Pros</a:t>
            </a:r>
          </a:p>
          <a:p>
            <a:pPr lvl="1"/>
            <a:r>
              <a:rPr lang="en-GB" sz="2800" dirty="0"/>
              <a:t>Auto-scale up to hundreds of nodes</a:t>
            </a:r>
          </a:p>
          <a:p>
            <a:pPr lvl="1"/>
            <a:r>
              <a:rPr lang="en-GB" sz="2800" dirty="0"/>
              <a:t>Task dependency enables complex data processing flow</a:t>
            </a:r>
          </a:p>
          <a:p>
            <a:pPr lvl="1"/>
            <a:r>
              <a:rPr lang="en-GB" sz="2800" dirty="0"/>
              <a:t>GPU are available in the compute pools</a:t>
            </a:r>
          </a:p>
          <a:p>
            <a:endParaRPr lang="en-GB" sz="3600" dirty="0"/>
          </a:p>
          <a:p>
            <a:pPr marL="0" indent="0">
              <a:buNone/>
            </a:pPr>
            <a:r>
              <a:rPr lang="en-GB" sz="3600" dirty="0"/>
              <a:t>Cons</a:t>
            </a:r>
          </a:p>
          <a:p>
            <a:pPr lvl="1"/>
            <a:r>
              <a:rPr lang="en-GB" sz="2800" dirty="0"/>
              <a:t>No easy way to split a very large unstructured blob container to distribute the processing in a arbitrary number of tasks using the data ingress API</a:t>
            </a:r>
          </a:p>
          <a:p>
            <a:pPr marL="0" indent="0">
              <a:buNone/>
            </a:pP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980505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302" y="2084187"/>
            <a:ext cx="7781704" cy="1793090"/>
          </a:xfrm>
        </p:spPr>
        <p:txBody>
          <a:bodyPr/>
          <a:lstStyle/>
          <a:p>
            <a:r>
              <a:rPr lang="en-US" dirty="0"/>
              <a:t>Operationalizing Deep Neural Networks on Azure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301" y="3878574"/>
            <a:ext cx="11532174" cy="1792326"/>
          </a:xfrm>
        </p:spPr>
        <p:txBody>
          <a:bodyPr/>
          <a:lstStyle/>
          <a:p>
            <a:r>
              <a:rPr lang="en-US" dirty="0"/>
              <a:t>Thomas Delteil</a:t>
            </a:r>
          </a:p>
          <a:p>
            <a:r>
              <a:rPr lang="en-US" dirty="0"/>
              <a:t>Data Scientist, Microsoft ADS, London</a:t>
            </a:r>
          </a:p>
          <a:p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linkedin.com/in/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thomasdelteil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Slides: </a:t>
            </a:r>
            <a:r>
              <a:rPr lang="en-US" u="sng" dirty="0">
                <a:hlinkClick r:id="rId4"/>
              </a:rPr>
              <a:t>https://github.com/aiimmersion/aiimmersion-resources</a:t>
            </a:r>
            <a:r>
              <a:rPr lang="en-US" dirty="0"/>
              <a:t> </a:t>
            </a:r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3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Scoring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404970" y="3242965"/>
            <a:ext cx="59430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Real-time (Request/Response Service)</a:t>
            </a:r>
          </a:p>
        </p:txBody>
      </p:sp>
    </p:spTree>
    <p:extLst>
      <p:ext uri="{BB962C8B-B14F-4D97-AF65-F5344CB8AC3E}">
        <p14:creationId xmlns:p14="http://schemas.microsoft.com/office/powerpoint/2010/main" val="336621828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3464795"/>
          </a:xfrm>
        </p:spPr>
        <p:txBody>
          <a:bodyPr/>
          <a:lstStyle/>
          <a:p>
            <a:r>
              <a:rPr lang="en-US" sz="3600" dirty="0"/>
              <a:t>Streaming data pipeline</a:t>
            </a:r>
          </a:p>
          <a:p>
            <a:r>
              <a:rPr lang="en-US" sz="3600" dirty="0"/>
              <a:t>Serving DL analytics to consumers through an API</a:t>
            </a:r>
          </a:p>
          <a:p>
            <a:endParaRPr lang="en-US" sz="3600" dirty="0"/>
          </a:p>
          <a:p>
            <a:r>
              <a:rPr lang="en-US" sz="3600" dirty="0"/>
              <a:t>Unique challenges: </a:t>
            </a:r>
          </a:p>
          <a:p>
            <a:pPr lvl="1"/>
            <a:r>
              <a:rPr lang="en-US" sz="2816" dirty="0"/>
              <a:t>Complex environment</a:t>
            </a:r>
          </a:p>
          <a:p>
            <a:pPr lvl="1"/>
            <a:r>
              <a:rPr lang="en-US" sz="2816" dirty="0"/>
              <a:t>Cold start: loading model in memory</a:t>
            </a:r>
          </a:p>
        </p:txBody>
      </p:sp>
      <p:pic>
        <p:nvPicPr>
          <p:cNvPr id="6" name="Picture 4" descr="https://www.tesla.com/sites/default/files/images/software_upda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601" y="4789283"/>
            <a:ext cx="1391080" cy="726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6686987" y="5179272"/>
            <a:ext cx="2380232" cy="95110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Scoring Service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image classification</a:t>
            </a:r>
            <a:endParaRPr lang="en-GB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>
            <a:off x="4683681" y="5152703"/>
            <a:ext cx="2003306" cy="50212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3292601" y="5879543"/>
            <a:ext cx="1391080" cy="71734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ysClr val="windowText" lastClr="000000"/>
                </a:solidFill>
              </a:rPr>
              <a:t>[car, road]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Straight Arrow Connector 11"/>
          <p:cNvCxnSpPr>
            <a:stCxn id="7" idx="1"/>
            <a:endCxn id="11" idx="3"/>
          </p:cNvCxnSpPr>
          <p:nvPr/>
        </p:nvCxnSpPr>
        <p:spPr>
          <a:xfrm flipH="1">
            <a:off x="4683681" y="5654825"/>
            <a:ext cx="2003306" cy="58338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 bwMode="auto">
          <a:xfrm>
            <a:off x="5796003" y="5167976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796003" y="6018245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594037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1" grpId="0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scoring using Azure ML Operationalization web-services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78619" y="1825624"/>
            <a:ext cx="11546461" cy="48537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Azure ML Operationalization CLI</a:t>
            </a:r>
            <a:r>
              <a:rPr lang="en-US" dirty="0"/>
              <a:t> : set of commands developed by the Azure ML team to deploy real-time web-services on a cluster in Azure</a:t>
            </a:r>
          </a:p>
          <a:p>
            <a:pPr marL="0" indent="0">
              <a:buNone/>
            </a:pPr>
            <a:r>
              <a:rPr lang="en-US" dirty="0"/>
              <a:t>Web-services automatically created from</a:t>
            </a:r>
          </a:p>
          <a:p>
            <a:pPr lvl="1"/>
            <a:r>
              <a:rPr lang="en-US" dirty="0"/>
              <a:t>A trained DNN</a:t>
            </a:r>
          </a:p>
          <a:p>
            <a:pPr lvl="1"/>
            <a:r>
              <a:rPr lang="en-US" dirty="0"/>
              <a:t>A python driver file (</a:t>
            </a:r>
            <a:r>
              <a:rPr lang="en-US" dirty="0" err="1"/>
              <a:t>init</a:t>
            </a:r>
            <a:r>
              <a:rPr lang="en-US" dirty="0"/>
              <a:t>(), run())</a:t>
            </a:r>
          </a:p>
          <a:p>
            <a:pPr lvl="1"/>
            <a:r>
              <a:rPr lang="en-US" dirty="0"/>
              <a:t>A requirements.txt file</a:t>
            </a:r>
          </a:p>
          <a:p>
            <a:pPr lvl="1"/>
            <a:r>
              <a:rPr lang="en-US" dirty="0"/>
              <a:t>Any number of other required files</a:t>
            </a:r>
          </a:p>
        </p:txBody>
      </p:sp>
    </p:spTree>
    <p:extLst>
      <p:ext uri="{BB962C8B-B14F-4D97-AF65-F5344CB8AC3E}">
        <p14:creationId xmlns:p14="http://schemas.microsoft.com/office/powerpoint/2010/main" val="1847837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5832879"/>
          </a:xfrm>
        </p:spPr>
        <p:txBody>
          <a:bodyPr/>
          <a:lstStyle/>
          <a:p>
            <a:r>
              <a:rPr lang="en-US" dirty="0"/>
              <a:t>Files packaged as a </a:t>
            </a:r>
            <a:r>
              <a:rPr lang="en-US" dirty="0" err="1"/>
              <a:t>nginx</a:t>
            </a:r>
            <a:r>
              <a:rPr lang="en-US" dirty="0"/>
              <a:t>/flask web-service in a Docker image and stored in a private Azure Docker Registry</a:t>
            </a:r>
          </a:p>
          <a:p>
            <a:endParaRPr lang="en-US" dirty="0"/>
          </a:p>
          <a:p>
            <a:r>
              <a:rPr lang="en-US" dirty="0"/>
              <a:t>web-service testable locally on Docker or deployed remotely on a cluster</a:t>
            </a:r>
          </a:p>
          <a:p>
            <a:endParaRPr lang="en-US" dirty="0"/>
          </a:p>
          <a:p>
            <a:r>
              <a:rPr lang="en-US" dirty="0"/>
              <a:t>Monitoring and management using the </a:t>
            </a:r>
            <a:r>
              <a:rPr lang="en-US" dirty="0">
                <a:hlinkClick r:id="rId3"/>
              </a:rPr>
              <a:t>Marathon UI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Samples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5138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799" y="2087309"/>
            <a:ext cx="7593682" cy="4406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1622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Deploying Azure ML Operationalization </a:t>
            </a:r>
            <a:r>
              <a:rPr lang="en-US" dirty="0">
                <a:hlinkClick r:id="rId4"/>
              </a:rPr>
              <a:t>CNTK DNN as web-service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8346"/>
          <a:stretch/>
        </p:blipFill>
        <p:spPr>
          <a:xfrm>
            <a:off x="3931920" y="2476529"/>
            <a:ext cx="5358384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1804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233" y="2349885"/>
            <a:ext cx="7593682" cy="4406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Marathon UI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1622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Manages and monitor the services, scale up and down the number of containers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8975"/>
          <a:stretch/>
        </p:blipFill>
        <p:spPr>
          <a:xfrm>
            <a:off x="4133087" y="2712411"/>
            <a:ext cx="5376673" cy="280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7154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93122" y="1224238"/>
            <a:ext cx="7910193" cy="486287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3200" dirty="0"/>
              <a:t>Create a driver file for a trained DNN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Setup of the cluster from </a:t>
            </a:r>
            <a:r>
              <a:rPr lang="en-GB" sz="3200" dirty="0" err="1"/>
              <a:t>Az</a:t>
            </a:r>
            <a:r>
              <a:rPr lang="en-GB" sz="3200" dirty="0"/>
              <a:t> ML CLI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Create a web-service, image uploaded to Docker Registry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Deploys web-service locally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Test locally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Deploy to cluster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Send requests to web-service</a:t>
            </a:r>
          </a:p>
          <a:p>
            <a:pPr marL="514350" indent="-514350">
              <a:buFont typeface="+mj-lt"/>
              <a:buAutoNum type="arabicPeriod"/>
            </a:pPr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716" y="847643"/>
            <a:ext cx="887527" cy="103694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158535" y="2229532"/>
            <a:ext cx="1109662" cy="608250"/>
            <a:chOff x="9942642" y="2265031"/>
            <a:chExt cx="1109662" cy="6082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99814" y="2265031"/>
              <a:ext cx="652417" cy="60825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942642" y="2508499"/>
              <a:ext cx="11096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bg1"/>
                  </a:solidFill>
                </a:rPr>
                <a:t>DSVM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587" y="4068503"/>
            <a:ext cx="652417" cy="608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521" y="3961409"/>
            <a:ext cx="652417" cy="60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8938" y="4072845"/>
            <a:ext cx="652417" cy="608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0716" y="4677790"/>
            <a:ext cx="524024" cy="5245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5783" y="2121077"/>
            <a:ext cx="740145" cy="666849"/>
          </a:xfrm>
          <a:prstGeom prst="rect">
            <a:avLst/>
          </a:prstGeom>
        </p:spPr>
      </p:pic>
      <p:pic>
        <p:nvPicPr>
          <p:cNvPr id="4098" name="Picture 2" descr="http://www.thedevpiece.com/content/images/2016/08/docker-marathon-mesos.jpe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1" r="32294"/>
          <a:stretch/>
        </p:blipFill>
        <p:spPr bwMode="auto">
          <a:xfrm>
            <a:off x="10592959" y="3437529"/>
            <a:ext cx="568973" cy="51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tesla.com/sites/default/files/images/software_updat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738" y="5737927"/>
            <a:ext cx="564302" cy="29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www.tesla.com/sites/default/files/images/software_updat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059" y="1388816"/>
            <a:ext cx="564302" cy="29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www.tesla.com/sites/default/files/images/software_updat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187" y="5851448"/>
            <a:ext cx="564302" cy="29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www.tesla.com/sites/default/files/images/software_updat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36" y="5982564"/>
            <a:ext cx="564302" cy="29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>
            <a:off x="10533813" y="1884588"/>
            <a:ext cx="0" cy="222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9230128" y="2823343"/>
            <a:ext cx="5800" cy="1028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3"/>
          </p:cNvCxnSpPr>
          <p:nvPr/>
        </p:nvCxnSpPr>
        <p:spPr>
          <a:xfrm flipV="1">
            <a:off x="9235928" y="2453735"/>
            <a:ext cx="496375" cy="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9804210" y="1832331"/>
            <a:ext cx="0" cy="47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10525711" y="5260053"/>
            <a:ext cx="8102" cy="41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https://cdn.turbonomic.com/wp-content/uploads/2014/04/ContainerIconBlue-mi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386" y="3961409"/>
            <a:ext cx="286012" cy="2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s://cdn.turbonomic.com/wp-content/uploads/2014/04/ContainerIconBlue-min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717" y="4038800"/>
            <a:ext cx="339590" cy="2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s://cdn.turbonomic.com/wp-content/uploads/2014/04/ContainerIconBlue-min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152" y="4157621"/>
            <a:ext cx="339590" cy="2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https://cdn.turbonomic.com/wp-content/uploads/2014/04/ContainerIconBlue-min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730" y="4272548"/>
            <a:ext cx="339590" cy="2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s://cdn.turbonomic.com/wp-content/uploads/2014/04/ContainerIconBlue-min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210" y="2304175"/>
            <a:ext cx="339590" cy="2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dcos.io/assets/images/social-img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1" t="22360" r="13765" b="21668"/>
          <a:stretch/>
        </p:blipFill>
        <p:spPr bwMode="auto">
          <a:xfrm>
            <a:off x="9588970" y="3514909"/>
            <a:ext cx="890368" cy="37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GB" dirty="0"/>
              <a:t>Example workflow</a:t>
            </a:r>
          </a:p>
        </p:txBody>
      </p:sp>
      <p:cxnSp>
        <p:nvCxnSpPr>
          <p:cNvPr id="97" name="Straight Arrow Connector 96"/>
          <p:cNvCxnSpPr/>
          <p:nvPr/>
        </p:nvCxnSpPr>
        <p:spPr>
          <a:xfrm flipH="1">
            <a:off x="10471686" y="2865840"/>
            <a:ext cx="7652" cy="471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10615644" y="1902387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10199772" y="2994345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8472794" y="2617438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3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9324625" y="2192686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4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9283372" y="1723441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5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8950959" y="3276653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6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10227296" y="5366933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7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81270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2" grpId="0" animBg="1"/>
      <p:bldP spid="33" grpId="0" animBg="1"/>
      <p:bldP spid="35" grpId="0" animBg="1"/>
      <p:bldP spid="36" grpId="0" animBg="1"/>
      <p:bldP spid="38" grpId="0" animBg="1"/>
      <p:bldP spid="39" grpId="0" animBg="1"/>
      <p:bldP spid="4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ML Operationalization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3490186"/>
          </a:xfrm>
        </p:spPr>
        <p:txBody>
          <a:bodyPr/>
          <a:lstStyle/>
          <a:p>
            <a:pPr marL="0" indent="0">
              <a:buNone/>
            </a:pPr>
            <a:r>
              <a:rPr lang="en-GB" sz="3600" dirty="0"/>
              <a:t>Ideal Scenario</a:t>
            </a:r>
          </a:p>
          <a:p>
            <a:pPr lvl="1"/>
            <a:r>
              <a:rPr lang="en-GB" sz="2800" dirty="0"/>
              <a:t>Deploy a DNN web-service inside an internal </a:t>
            </a:r>
            <a:r>
              <a:rPr lang="en-GB" sz="2800" dirty="0" err="1"/>
              <a:t>VNet</a:t>
            </a:r>
            <a:r>
              <a:rPr lang="en-GB" sz="2800" dirty="0"/>
              <a:t> to offer fast, scalable, no-frills DNN analytics over HTTP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r>
              <a:rPr lang="en-US" sz="3600" dirty="0"/>
              <a:t>Real-world use-case</a:t>
            </a:r>
          </a:p>
          <a:p>
            <a:pPr lvl="1"/>
            <a:r>
              <a:rPr lang="en-US" sz="2800" dirty="0"/>
              <a:t>Scoring live x-ray scans from an assembly line to detect internal failures for high-precision components manufacturing</a:t>
            </a:r>
          </a:p>
        </p:txBody>
      </p:sp>
      <p:pic>
        <p:nvPicPr>
          <p:cNvPr id="1026" name="Picture 2" descr="http://totalqualitycorp.com/wp-content/uploads/2013/10/Defective-switch-assembly-edite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7" t="12054" r="16142" b="8058"/>
          <a:stretch/>
        </p:blipFill>
        <p:spPr bwMode="auto">
          <a:xfrm>
            <a:off x="2093976" y="4789731"/>
            <a:ext cx="1975104" cy="15675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 bwMode="auto">
          <a:xfrm>
            <a:off x="5297099" y="5097939"/>
            <a:ext cx="2380232" cy="95110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Scoring Service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image classification</a:t>
            </a:r>
            <a:endParaRPr lang="en-GB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Arrow Connector 10"/>
          <p:cNvCxnSpPr>
            <a:stCxn id="1026" idx="3"/>
            <a:endCxn id="10" idx="1"/>
          </p:cNvCxnSpPr>
          <p:nvPr/>
        </p:nvCxnSpPr>
        <p:spPr>
          <a:xfrm>
            <a:off x="4069080" y="5573492"/>
            <a:ext cx="1228019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3"/>
          </p:cNvCxnSpPr>
          <p:nvPr/>
        </p:nvCxnSpPr>
        <p:spPr>
          <a:xfrm flipV="1">
            <a:off x="7677331" y="5168533"/>
            <a:ext cx="1009469" cy="40495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</p:cNvCxnSpPr>
          <p:nvPr/>
        </p:nvCxnSpPr>
        <p:spPr>
          <a:xfrm>
            <a:off x="7677331" y="5573492"/>
            <a:ext cx="1009469" cy="36313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778240" y="4854601"/>
            <a:ext cx="167335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b="1" dirty="0">
                <a:solidFill>
                  <a:srgbClr val="00B050"/>
                </a:solidFill>
              </a:rPr>
              <a:t>pass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78240" y="5729389"/>
            <a:ext cx="167335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b="1" dirty="0">
                <a:solidFill>
                  <a:srgbClr val="FF0000"/>
                </a:solidFill>
              </a:rPr>
              <a:t>fail</a:t>
            </a:r>
          </a:p>
        </p:txBody>
      </p:sp>
    </p:spTree>
    <p:extLst>
      <p:ext uri="{BB962C8B-B14F-4D97-AF65-F5344CB8AC3E}">
        <p14:creationId xmlns:p14="http://schemas.microsoft.com/office/powerpoint/2010/main" val="1104749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7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ML Operationalization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2988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600" dirty="0"/>
              <a:t>Pros</a:t>
            </a:r>
          </a:p>
          <a:p>
            <a:pPr lvl="1"/>
            <a:r>
              <a:rPr lang="en-GB" sz="2800" dirty="0"/>
              <a:t>Easy to deploy</a:t>
            </a:r>
          </a:p>
          <a:p>
            <a:pPr lvl="1"/>
            <a:r>
              <a:rPr lang="en-GB" sz="2800" dirty="0"/>
              <a:t>No web development skills needed</a:t>
            </a:r>
          </a:p>
          <a:p>
            <a:pPr lvl="1"/>
            <a:r>
              <a:rPr lang="en-GB" sz="2800" dirty="0"/>
              <a:t>Scalable</a:t>
            </a:r>
          </a:p>
          <a:p>
            <a:pPr lvl="1"/>
            <a:r>
              <a:rPr lang="en-GB" sz="2800" dirty="0"/>
              <a:t>Monitoring UI for service management</a:t>
            </a:r>
          </a:p>
          <a:p>
            <a:pPr marL="224096" lvl="1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3600" dirty="0"/>
              <a:t>Cons</a:t>
            </a:r>
          </a:p>
          <a:p>
            <a:pPr lvl="1"/>
            <a:r>
              <a:rPr lang="en-GB" sz="2800" dirty="0"/>
              <a:t>Requirements.txt is the only environment configuration tool</a:t>
            </a:r>
          </a:p>
          <a:p>
            <a:pPr lvl="1"/>
            <a:r>
              <a:rPr lang="en-GB" sz="2800" dirty="0"/>
              <a:t>Points to a single version of the deep learning frameworks</a:t>
            </a:r>
          </a:p>
          <a:p>
            <a:pPr lvl="1"/>
            <a:r>
              <a:rPr lang="en-GB" sz="2800" dirty="0"/>
              <a:t>Still in active development</a:t>
            </a:r>
          </a:p>
          <a:p>
            <a:pPr lvl="1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5482555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35677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Goals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962"/>
            <a:ext cx="11655078" cy="1868268"/>
          </a:xfrm>
        </p:spPr>
        <p:txBody>
          <a:bodyPr/>
          <a:lstStyle/>
          <a:p>
            <a:r>
              <a:rPr lang="en-US" dirty="0"/>
              <a:t>Overview of Azure platforms for Deep Learning</a:t>
            </a:r>
          </a:p>
          <a:p>
            <a:r>
              <a:rPr lang="en-US" dirty="0"/>
              <a:t>How to go from trained network to operational model</a:t>
            </a:r>
          </a:p>
          <a:p>
            <a:r>
              <a:rPr lang="en-US" dirty="0"/>
              <a:t>Get a sense of what platform to choose when</a:t>
            </a:r>
          </a:p>
        </p:txBody>
      </p:sp>
    </p:spTree>
    <p:extLst>
      <p:ext uri="{BB962C8B-B14F-4D97-AF65-F5344CB8AC3E}">
        <p14:creationId xmlns:p14="http://schemas.microsoft.com/office/powerpoint/2010/main" val="363210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Trade-offs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868268"/>
          </a:xfrm>
        </p:spPr>
        <p:txBody>
          <a:bodyPr/>
          <a:lstStyle/>
          <a:p>
            <a:r>
              <a:rPr lang="en-US" dirty="0"/>
              <a:t>Performance vs Cost (GPU vs CPU)</a:t>
            </a:r>
          </a:p>
          <a:p>
            <a:r>
              <a:rPr lang="en-US" dirty="0"/>
              <a:t>Simplicity vs Versatility</a:t>
            </a:r>
          </a:p>
          <a:p>
            <a:r>
              <a:rPr lang="en-US" dirty="0"/>
              <a:t>Unicity vs Multiplicity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15259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Recommendations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5"/>
            <a:ext cx="11655078" cy="3804118"/>
          </a:xfrm>
        </p:spPr>
        <p:txBody>
          <a:bodyPr/>
          <a:lstStyle/>
          <a:p>
            <a:r>
              <a:rPr lang="en-GB" sz="2800" dirty="0"/>
              <a:t>DSVM for explorative training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/>
              <a:t>Azure Batch Shipyard for programmatic and scheduled training, batch workloads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/>
              <a:t>Azure ML Operationalization for real-time scoring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Bring compute to your data with HDInsight on Spark or SQL Server 2017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926025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further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988289"/>
          </a:xfrm>
        </p:spPr>
        <p:txBody>
          <a:bodyPr/>
          <a:lstStyle/>
          <a:p>
            <a:r>
              <a:rPr lang="en-US" dirty="0"/>
              <a:t>Download the slides and check out the appendix!</a:t>
            </a:r>
          </a:p>
          <a:p>
            <a:pPr lvl="1"/>
            <a:r>
              <a:rPr lang="en-US" dirty="0"/>
              <a:t>Training on DSVM</a:t>
            </a:r>
          </a:p>
          <a:p>
            <a:pPr lvl="1"/>
            <a:r>
              <a:rPr lang="en-US" dirty="0"/>
              <a:t>Real-time scoring on Azure Container Service</a:t>
            </a:r>
          </a:p>
          <a:p>
            <a:pPr lvl="1"/>
            <a:r>
              <a:rPr lang="en-US" dirty="0"/>
              <a:t>Real-time scoring on Azure Web App</a:t>
            </a:r>
          </a:p>
          <a:p>
            <a:pPr lvl="1"/>
            <a:r>
              <a:rPr lang="en-US" dirty="0"/>
              <a:t>Real-time scoring on Azure Web App for </a:t>
            </a:r>
            <a:r>
              <a:rPr lang="en-US" dirty="0" err="1"/>
              <a:t>linux</a:t>
            </a:r>
            <a:endParaRPr lang="en-US" dirty="0"/>
          </a:p>
          <a:p>
            <a:pPr lvl="1"/>
            <a:r>
              <a:rPr lang="en-US" dirty="0"/>
              <a:t>Batch scoring on HDInsight on Spark (stay tuned)</a:t>
            </a:r>
          </a:p>
          <a:p>
            <a:pPr lvl="1"/>
            <a:r>
              <a:rPr lang="en-US" dirty="0"/>
              <a:t>Batch scoring on SQL Server 2017</a:t>
            </a:r>
          </a:p>
          <a:p>
            <a:pPr lvl="1"/>
            <a:endParaRPr lang="en-US" dirty="0"/>
          </a:p>
          <a:p>
            <a:pPr marL="224096" lvl="1" indent="0">
              <a:buNone/>
            </a:pPr>
            <a:r>
              <a:rPr lang="en-US" u="sng" dirty="0">
                <a:hlinkClick r:id="rId3"/>
              </a:rPr>
              <a:t>https://github.com/aiimmersion/aiimmersion-resources</a:t>
            </a:r>
            <a:r>
              <a:rPr lang="en-US" dirty="0"/>
              <a:t> </a:t>
            </a:r>
            <a:endParaRPr lang="en-GB" dirty="0"/>
          </a:p>
          <a:p>
            <a:pPr marL="224096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97231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257897"/>
          </a:xfrm>
        </p:spPr>
        <p:txBody>
          <a:bodyPr/>
          <a:lstStyle/>
          <a:p>
            <a:r>
              <a:rPr lang="en-GB" dirty="0"/>
              <a:t>Fred Park</a:t>
            </a:r>
          </a:p>
          <a:p>
            <a:r>
              <a:rPr lang="en-GB" dirty="0"/>
              <a:t>Mathew Salvaris</a:t>
            </a:r>
          </a:p>
          <a:p>
            <a:r>
              <a:rPr lang="en-US" dirty="0"/>
              <a:t>Miguel Fierro</a:t>
            </a:r>
          </a:p>
          <a:p>
            <a:r>
              <a:rPr lang="en-US" dirty="0"/>
              <a:t>Ilan Reiter</a:t>
            </a:r>
            <a:endParaRPr lang="en-GB" dirty="0"/>
          </a:p>
          <a:p>
            <a:r>
              <a:rPr lang="en-GB" dirty="0"/>
              <a:t>Ilia Karmanov</a:t>
            </a:r>
          </a:p>
          <a:p>
            <a:r>
              <a:rPr lang="en-GB" dirty="0"/>
              <a:t>Alex Sutton</a:t>
            </a:r>
          </a:p>
          <a:p>
            <a:r>
              <a:rPr lang="en-GB" dirty="0"/>
              <a:t>Mary Wahl</a:t>
            </a:r>
          </a:p>
        </p:txBody>
      </p:sp>
    </p:spTree>
    <p:extLst>
      <p:ext uri="{BB962C8B-B14F-4D97-AF65-F5344CB8AC3E}">
        <p14:creationId xmlns:p14="http://schemas.microsoft.com/office/powerpoint/2010/main" val="397187255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8024" y="1472184"/>
            <a:ext cx="7763256" cy="49982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Thank you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Thomas Delteil –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linkedin.com/in/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thomasdelteil</a:t>
            </a: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7650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Glossary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10446322" cy="5878532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ABS:</a:t>
            </a:r>
            <a:r>
              <a:rPr lang="en-GB" sz="2000" dirty="0"/>
              <a:t> Azure Batch Shipyard</a:t>
            </a:r>
          </a:p>
          <a:p>
            <a:pPr marL="0" indent="0">
              <a:buNone/>
            </a:pPr>
            <a:r>
              <a:rPr lang="en-GB" sz="2000" b="1" dirty="0"/>
              <a:t>ACS:</a:t>
            </a:r>
            <a:r>
              <a:rPr lang="en-GB" sz="2000" dirty="0"/>
              <a:t> Azure Container Service</a:t>
            </a:r>
          </a:p>
          <a:p>
            <a:pPr marL="0" indent="0">
              <a:buNone/>
            </a:pPr>
            <a:r>
              <a:rPr lang="en-GB" sz="2000" b="1" dirty="0"/>
              <a:t>ADLA:</a:t>
            </a:r>
            <a:r>
              <a:rPr lang="en-GB" sz="2000" dirty="0"/>
              <a:t> Azure Data Lake Analytics</a:t>
            </a:r>
          </a:p>
          <a:p>
            <a:pPr marL="0" indent="0">
              <a:buNone/>
            </a:pPr>
            <a:r>
              <a:rPr lang="en-GB" sz="2000" b="1" dirty="0"/>
              <a:t>ADLS:</a:t>
            </a:r>
            <a:r>
              <a:rPr lang="en-GB" sz="2000" dirty="0"/>
              <a:t> Azure Data Lake Storage</a:t>
            </a:r>
          </a:p>
          <a:p>
            <a:pPr marL="0" indent="0">
              <a:buNone/>
            </a:pPr>
            <a:r>
              <a:rPr lang="en-GB" sz="2000" b="1" dirty="0"/>
              <a:t>CLI:</a:t>
            </a:r>
            <a:r>
              <a:rPr lang="en-GB" sz="2000" dirty="0"/>
              <a:t> Command Line Interface</a:t>
            </a:r>
          </a:p>
          <a:p>
            <a:pPr marL="0" indent="0">
              <a:buNone/>
            </a:pPr>
            <a:r>
              <a:rPr lang="en-GB" sz="2000" b="1" dirty="0"/>
              <a:t>DL:</a:t>
            </a:r>
            <a:r>
              <a:rPr lang="en-GB" sz="2000" dirty="0"/>
              <a:t> Deep Learning</a:t>
            </a:r>
          </a:p>
          <a:p>
            <a:pPr marL="0" indent="0">
              <a:buNone/>
            </a:pPr>
            <a:r>
              <a:rPr lang="en-GB" sz="2000" b="1" dirty="0"/>
              <a:t>DNN:</a:t>
            </a:r>
            <a:r>
              <a:rPr lang="en-GB" sz="2000" dirty="0"/>
              <a:t> Deep Neural Networks</a:t>
            </a:r>
          </a:p>
          <a:p>
            <a:pPr marL="0" indent="0">
              <a:buNone/>
            </a:pPr>
            <a:r>
              <a:rPr lang="en-GB" sz="2000" b="1" dirty="0"/>
              <a:t>DSVM:</a:t>
            </a:r>
            <a:r>
              <a:rPr lang="en-GB" sz="2000" dirty="0"/>
              <a:t> Data Science Virtual Machine</a:t>
            </a:r>
          </a:p>
          <a:p>
            <a:pPr marL="0" indent="0">
              <a:buNone/>
            </a:pPr>
            <a:r>
              <a:rPr lang="en-GB" sz="2000" b="1" dirty="0"/>
              <a:t>HDFS:</a:t>
            </a:r>
            <a:r>
              <a:rPr lang="en-GB" sz="2000" dirty="0"/>
              <a:t> Hadoop Distributed File System</a:t>
            </a:r>
          </a:p>
          <a:p>
            <a:pPr marL="0" indent="0">
              <a:buNone/>
            </a:pPr>
            <a:r>
              <a:rPr lang="en-GB" sz="2000" b="1" dirty="0"/>
              <a:t>IDE:</a:t>
            </a:r>
            <a:r>
              <a:rPr lang="en-GB" sz="2000" dirty="0"/>
              <a:t> Integrated Development Environment</a:t>
            </a:r>
          </a:p>
          <a:p>
            <a:pPr marL="0" indent="0">
              <a:buNone/>
            </a:pPr>
            <a:r>
              <a:rPr lang="en-US" sz="2000" b="1" dirty="0"/>
              <a:t>I/O: </a:t>
            </a:r>
            <a:r>
              <a:rPr lang="en-US" sz="2000" dirty="0" err="1"/>
              <a:t>Input/Output</a:t>
            </a:r>
            <a:endParaRPr lang="en-GB" sz="2000" b="1" dirty="0"/>
          </a:p>
          <a:p>
            <a:pPr marL="0" indent="0">
              <a:buNone/>
            </a:pPr>
            <a:r>
              <a:rPr lang="en-GB" sz="2000" b="1" dirty="0"/>
              <a:t>ML:</a:t>
            </a:r>
            <a:r>
              <a:rPr lang="en-GB" sz="2000" dirty="0"/>
              <a:t> Machine Learning</a:t>
            </a:r>
          </a:p>
          <a:p>
            <a:pPr marL="0" indent="0">
              <a:buNone/>
            </a:pPr>
            <a:r>
              <a:rPr lang="en-GB" sz="2000" b="1" dirty="0"/>
              <a:t>PaaS:</a:t>
            </a:r>
            <a:r>
              <a:rPr lang="en-GB" sz="2000" dirty="0"/>
              <a:t> Platform as a Service</a:t>
            </a:r>
          </a:p>
          <a:p>
            <a:pPr marL="0" indent="0">
              <a:buNone/>
            </a:pPr>
            <a:r>
              <a:rPr lang="en-GB" sz="2000" b="1" dirty="0" err="1"/>
              <a:t>PoC</a:t>
            </a:r>
            <a:r>
              <a:rPr lang="en-GB" sz="2000" b="1" dirty="0"/>
              <a:t>:</a:t>
            </a:r>
            <a:r>
              <a:rPr lang="en-GB" sz="2000" dirty="0"/>
              <a:t> Proof of Concept</a:t>
            </a:r>
          </a:p>
          <a:p>
            <a:pPr marL="0" indent="0">
              <a:buNone/>
            </a:pPr>
            <a:r>
              <a:rPr lang="en-GB" sz="2000" b="1" dirty="0"/>
              <a:t>SDK:</a:t>
            </a:r>
            <a:r>
              <a:rPr lang="en-GB" sz="2000" dirty="0"/>
              <a:t> Software Development Kit</a:t>
            </a:r>
          </a:p>
          <a:p>
            <a:pPr marL="0" indent="0">
              <a:buNone/>
            </a:pPr>
            <a:r>
              <a:rPr lang="en-GB" sz="2000" b="1" dirty="0"/>
              <a:t>VM:</a:t>
            </a:r>
            <a:r>
              <a:rPr lang="en-GB" sz="2000" dirty="0"/>
              <a:t> Virtual Machine</a:t>
            </a:r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23197625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97608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on the Data Science Virtual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71475" y="1825624"/>
            <a:ext cx="10982325" cy="4537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000" dirty="0"/>
              <a:t>Virtual Machine provisioned with the most commonly used deep learning frameworks and utilities</a:t>
            </a:r>
          </a:p>
          <a:p>
            <a:r>
              <a:rPr lang="en-GB" sz="3000" dirty="0"/>
              <a:t>Can be used on GPU VM</a:t>
            </a:r>
          </a:p>
          <a:p>
            <a:r>
              <a:rPr lang="en-GB" sz="3000" dirty="0"/>
              <a:t>Windows or Linux. </a:t>
            </a:r>
          </a:p>
          <a:p>
            <a:pPr marL="0" indent="0">
              <a:buNone/>
            </a:pPr>
            <a:r>
              <a:rPr lang="en-GB" sz="3000" dirty="0"/>
              <a:t>Resources:</a:t>
            </a:r>
          </a:p>
          <a:p>
            <a:pPr lvl="1"/>
            <a:r>
              <a:rPr lang="en-GB" sz="3000" dirty="0">
                <a:hlinkClick r:id="rId3"/>
              </a:rPr>
              <a:t>CNTK tutorials</a:t>
            </a:r>
            <a:endParaRPr lang="en-GB" sz="3000" dirty="0"/>
          </a:p>
          <a:p>
            <a:pPr lvl="1"/>
            <a:r>
              <a:rPr lang="en-GB" sz="3000" dirty="0">
                <a:hlinkClick r:id="rId4"/>
              </a:rPr>
              <a:t>DSVM overview</a:t>
            </a:r>
            <a:endParaRPr lang="en-GB" sz="3000" dirty="0"/>
          </a:p>
          <a:p>
            <a:pPr lvl="1"/>
            <a:endParaRPr lang="en-GB" sz="3000" dirty="0"/>
          </a:p>
          <a:p>
            <a:pPr marL="0" indent="0">
              <a:buNone/>
            </a:pPr>
            <a:endParaRPr lang="en-GB" sz="3000" dirty="0"/>
          </a:p>
          <a:p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340325272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38618" y="1662084"/>
            <a:ext cx="7809907" cy="4499230"/>
          </a:xfrm>
          <a:ln>
            <a:noFill/>
          </a:ln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/>
              <a:t>User starts and log on DSVM with GPU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Develop the training script in an IDE on the DSVM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Load data and runs the training script on the DSVM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Persist the trained model in permanent storage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746" y="736568"/>
            <a:ext cx="887527" cy="1036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782" y="3427843"/>
            <a:ext cx="1024489" cy="4838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6344" y="5010432"/>
            <a:ext cx="725667" cy="630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0166" y="2652982"/>
            <a:ext cx="581723" cy="5823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5690" y="4912009"/>
            <a:ext cx="563151" cy="72917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9621930" y="1773513"/>
            <a:ext cx="0" cy="668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9621930" y="4082637"/>
            <a:ext cx="0" cy="676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16344" y="4122883"/>
            <a:ext cx="0" cy="608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2495" y="5055607"/>
            <a:ext cx="726137" cy="5855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449068" y="2921794"/>
            <a:ext cx="788381" cy="847844"/>
            <a:chOff x="9999813" y="2265031"/>
            <a:chExt cx="652418" cy="60825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99814" y="2265031"/>
              <a:ext cx="652417" cy="60825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9999813" y="2544374"/>
              <a:ext cx="522083" cy="176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bg1"/>
                  </a:solidFill>
                </a:rPr>
                <a:t>DSVM</a:t>
              </a:r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GB" dirty="0"/>
              <a:t>Example workflow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9308697" y="1970630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1261688" y="3151790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9287780" y="4322804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3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9913036" y="4313403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4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2288534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33381" y="1278731"/>
            <a:ext cx="11527558" cy="5214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Training of a Deep Neural Network on GPU infrastructure</a:t>
            </a:r>
          </a:p>
          <a:p>
            <a:pPr marL="0" indent="0">
              <a:buNone/>
            </a:pPr>
            <a:r>
              <a:rPr lang="en-US" dirty="0"/>
              <a:t>Scoring a trained Deep Neural Network</a:t>
            </a:r>
          </a:p>
          <a:p>
            <a:pPr lvl="1"/>
            <a:r>
              <a:rPr lang="en-US" dirty="0"/>
              <a:t>Batch scoring</a:t>
            </a:r>
          </a:p>
          <a:p>
            <a:pPr lvl="1"/>
            <a:r>
              <a:rPr lang="en-US" dirty="0"/>
              <a:t>Real-time scoring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290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on the Data Science Virtual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659737"/>
          </a:xfrm>
        </p:spPr>
        <p:txBody>
          <a:bodyPr/>
          <a:lstStyle/>
          <a:p>
            <a:pPr marL="0" indent="0">
              <a:buNone/>
            </a:pPr>
            <a:r>
              <a:rPr lang="en-GB" sz="3600" dirty="0"/>
              <a:t>Pros</a:t>
            </a:r>
          </a:p>
          <a:p>
            <a:pPr lvl="1"/>
            <a:r>
              <a:rPr lang="en-GB" sz="2800" dirty="0"/>
              <a:t>Ease of provisioning</a:t>
            </a:r>
          </a:p>
          <a:p>
            <a:pPr lvl="1"/>
            <a:r>
              <a:rPr lang="en-GB" sz="2800" dirty="0"/>
              <a:t>Fast feedback cycle</a:t>
            </a:r>
          </a:p>
          <a:p>
            <a:pPr lvl="1"/>
            <a:r>
              <a:rPr lang="en-GB" sz="2800" dirty="0"/>
              <a:t>Rich environment with most data science tools</a:t>
            </a:r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r>
              <a:rPr lang="en-GB" sz="3600" dirty="0"/>
              <a:t>Cons</a:t>
            </a:r>
          </a:p>
          <a:p>
            <a:pPr lvl="1"/>
            <a:r>
              <a:rPr lang="en-GB" sz="2800" dirty="0"/>
              <a:t>Replication at scoring time gets harder once the environment is updated</a:t>
            </a:r>
          </a:p>
          <a:p>
            <a:pPr lvl="1"/>
            <a:r>
              <a:rPr lang="en-GB" sz="2800" dirty="0"/>
              <a:t>Scaling up to 4 GPU max, limited for hyper-parameter search</a:t>
            </a:r>
          </a:p>
        </p:txBody>
      </p:sp>
    </p:spTree>
    <p:extLst>
      <p:ext uri="{BB962C8B-B14F-4D97-AF65-F5344CB8AC3E}">
        <p14:creationId xmlns:p14="http://schemas.microsoft.com/office/powerpoint/2010/main" val="106592383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on the Data Science Virtual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631216"/>
          </a:xfrm>
        </p:spPr>
        <p:txBody>
          <a:bodyPr/>
          <a:lstStyle/>
          <a:p>
            <a:pPr marL="0" indent="0">
              <a:buNone/>
            </a:pPr>
            <a:r>
              <a:rPr lang="en-GB" sz="3600" dirty="0"/>
              <a:t>Ideal Scenarios</a:t>
            </a:r>
          </a:p>
          <a:p>
            <a:pPr lvl="1"/>
            <a:r>
              <a:rPr lang="en-GB" sz="2800" dirty="0"/>
              <a:t>Exploration and development of deep learning networks</a:t>
            </a:r>
          </a:p>
          <a:p>
            <a:pPr lvl="1"/>
            <a:r>
              <a:rPr lang="en-GB" sz="2800" dirty="0"/>
              <a:t>One-off training</a:t>
            </a:r>
          </a:p>
        </p:txBody>
      </p:sp>
    </p:spTree>
    <p:extLst>
      <p:ext uri="{BB962C8B-B14F-4D97-AF65-F5344CB8AC3E}">
        <p14:creationId xmlns:p14="http://schemas.microsoft.com/office/powerpoint/2010/main" val="225584104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Scoring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090484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scoring on Azure Container Service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330519"/>
            <a:ext cx="11655078" cy="520757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hlinkClick r:id="rId3"/>
              </a:rPr>
              <a:t>Azure Container Service </a:t>
            </a:r>
            <a:r>
              <a:rPr lang="en-US" sz="3200" dirty="0"/>
              <a:t> simplifies the creation, configuration, and management of a cluster of virtual machines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VMs are </a:t>
            </a:r>
            <a:r>
              <a:rPr lang="en-US" sz="3200" i="1" dirty="0"/>
              <a:t>p</a:t>
            </a:r>
            <a:r>
              <a:rPr lang="en-US" sz="3200" dirty="0"/>
              <a:t>reconfigured to run containerized applications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uses an optimized configuration of popular open-source scheduling and orchestration tools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Can be used with tools like Marathon, DC/OS, Docker Swarm or Kubernetes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2597428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RT Scoring - Example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89059" y="1815300"/>
            <a:ext cx="8015157" cy="414927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Build your containerized web-service Docker image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Test locally on the DSVM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Upload to the registry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Azure Container Service </a:t>
            </a:r>
            <a:r>
              <a:rPr lang="en-US" dirty="0" err="1"/>
              <a:t>cluter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Use Docker swarm to deploy it to ACS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Send requests to your web-service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756" y="612096"/>
            <a:ext cx="887527" cy="103694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385333" y="1893775"/>
            <a:ext cx="1109662" cy="608250"/>
            <a:chOff x="9942642" y="2265031"/>
            <a:chExt cx="1109662" cy="6082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99814" y="2265031"/>
              <a:ext cx="652417" cy="6082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942642" y="2508499"/>
              <a:ext cx="11096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bg1"/>
                  </a:solidFill>
                </a:rPr>
                <a:t>DSVM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884" y="3646780"/>
            <a:ext cx="652417" cy="608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3319" y="3625652"/>
            <a:ext cx="652417" cy="60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736" y="3631730"/>
            <a:ext cx="652417" cy="608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514" y="4342033"/>
            <a:ext cx="524024" cy="5245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7242" y="1853703"/>
            <a:ext cx="740145" cy="666849"/>
          </a:xfrm>
          <a:prstGeom prst="rect">
            <a:avLst/>
          </a:prstGeom>
        </p:spPr>
      </p:pic>
      <p:pic>
        <p:nvPicPr>
          <p:cNvPr id="14" name="Picture 4" descr="https://www.tesla.com/sites/default/files/images/software_updat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536" y="5402170"/>
            <a:ext cx="564302" cy="29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www.tesla.com/sites/default/files/images/software_updat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985" y="5515691"/>
            <a:ext cx="564302" cy="29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www.tesla.com/sites/default/files/images/software_updat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434" y="5646807"/>
            <a:ext cx="564302" cy="29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>
            <a:off x="9588687" y="1616854"/>
            <a:ext cx="0" cy="222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2" idx="1"/>
          </p:cNvCxnSpPr>
          <p:nvPr/>
        </p:nvCxnSpPr>
        <p:spPr>
          <a:xfrm>
            <a:off x="10199529" y="2187127"/>
            <a:ext cx="9977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0758153" y="2580455"/>
            <a:ext cx="513267" cy="834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9752509" y="4924296"/>
            <a:ext cx="8102" cy="41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s://cdn.turbonomic.com/wp-content/uploads/2014/04/ContainerIconBlue-min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064" y="1839564"/>
            <a:ext cx="339590" cy="2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cdn-1.wp.nginx.com/wp-content/uploads/2016/07/docker-swarm-hero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912" y="1893775"/>
            <a:ext cx="595399" cy="5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0395" y="2967252"/>
            <a:ext cx="916636" cy="705385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9385333" y="2550300"/>
            <a:ext cx="0" cy="447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 bwMode="auto">
          <a:xfrm>
            <a:off x="9188356" y="1620269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10632654" y="2237012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3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28" name="Picture 4" descr="https://www.tesla.com/sites/default/files/images/software_updat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484" y="1070838"/>
            <a:ext cx="564302" cy="29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 flipH="1">
            <a:off x="10560382" y="1522600"/>
            <a:ext cx="2880" cy="316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 bwMode="auto">
          <a:xfrm>
            <a:off x="10645637" y="1532180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9072891" y="2725216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5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10236500" y="3334648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4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10004085" y="4938366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6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827495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scoring on Azure Container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85775" y="1264444"/>
            <a:ext cx="10868025" cy="5300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/>
              <a:t>Ideal Scenario</a:t>
            </a:r>
          </a:p>
          <a:p>
            <a:pPr lvl="1"/>
            <a:r>
              <a:rPr lang="en-GB" sz="2800" dirty="0"/>
              <a:t>Existing expertise in Docker container orchestration that can be fully leveraged, or existing ACS cluster that can be used</a:t>
            </a:r>
          </a:p>
          <a:p>
            <a:pPr lvl="1"/>
            <a:r>
              <a:rPr lang="en-GB" sz="2800" dirty="0"/>
              <a:t>You have a need to use a custom Docker image, e.g. to point to specific versions of Deep Learning frameworks</a:t>
            </a:r>
          </a:p>
        </p:txBody>
      </p:sp>
    </p:spTree>
    <p:extLst>
      <p:ext uri="{BB962C8B-B14F-4D97-AF65-F5344CB8AC3E}">
        <p14:creationId xmlns:p14="http://schemas.microsoft.com/office/powerpoint/2010/main" val="95978005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scoring on Azure Container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273588"/>
            <a:ext cx="10868025" cy="5300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/>
              <a:t>Pros</a:t>
            </a:r>
          </a:p>
          <a:p>
            <a:pPr lvl="1"/>
            <a:r>
              <a:rPr lang="en-GB" sz="2800" dirty="0"/>
              <a:t>Choice of container orchestration framework</a:t>
            </a:r>
          </a:p>
          <a:p>
            <a:pPr lvl="1"/>
            <a:r>
              <a:rPr lang="en-GB" sz="2800" dirty="0"/>
              <a:t>Flexibility of custom Docker images</a:t>
            </a:r>
          </a:p>
          <a:p>
            <a:pPr lvl="1"/>
            <a:r>
              <a:rPr lang="en-GB" sz="2800" dirty="0"/>
              <a:t>Scaling tools and utilities that come with container orchestration tools</a:t>
            </a:r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r>
              <a:rPr lang="en-GB" sz="3600" dirty="0"/>
              <a:t>Cons</a:t>
            </a:r>
          </a:p>
          <a:p>
            <a:pPr lvl="1"/>
            <a:r>
              <a:rPr lang="en-GB" sz="2800" dirty="0"/>
              <a:t>Manual set-up of the web-service</a:t>
            </a:r>
          </a:p>
          <a:p>
            <a:pPr lvl="1"/>
            <a:r>
              <a:rPr lang="en-GB" sz="2800" dirty="0"/>
              <a:t>Minimum 3 nodes for a container service cluster (Master, Public, Private)</a:t>
            </a:r>
          </a:p>
        </p:txBody>
      </p:sp>
    </p:spTree>
    <p:extLst>
      <p:ext uri="{BB962C8B-B14F-4D97-AF65-F5344CB8AC3E}">
        <p14:creationId xmlns:p14="http://schemas.microsoft.com/office/powerpoint/2010/main" val="189508898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scoring on Azure Web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00051" y="1321594"/>
            <a:ext cx="11179968" cy="542210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App Service Web Apps</a:t>
            </a:r>
            <a:r>
              <a:rPr lang="en-US" dirty="0"/>
              <a:t> is a fully managed compute platform that is optimized for hosting websites and web applications. (PaaS)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Windows web app CNTK DNN deployment example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Features:</a:t>
            </a:r>
          </a:p>
          <a:p>
            <a:pPr lvl="1"/>
            <a:r>
              <a:rPr lang="en-US" dirty="0"/>
              <a:t>Log monitoring</a:t>
            </a:r>
          </a:p>
          <a:p>
            <a:pPr lvl="1"/>
            <a:r>
              <a:rPr lang="en-US" dirty="0"/>
              <a:t>Swagger API Specs</a:t>
            </a:r>
          </a:p>
          <a:p>
            <a:pPr lvl="1"/>
            <a:r>
              <a:rPr lang="en-US" dirty="0"/>
              <a:t>Live console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deployment integration</a:t>
            </a:r>
          </a:p>
          <a:p>
            <a:pPr lvl="1"/>
            <a:r>
              <a:rPr lang="en-US" dirty="0"/>
              <a:t>Live code editor</a:t>
            </a:r>
          </a:p>
          <a:p>
            <a:pPr lvl="1"/>
            <a:r>
              <a:rPr lang="en-US" dirty="0"/>
              <a:t>Performance testing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4768598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 Scoring - Example workflow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39497" y="1189176"/>
            <a:ext cx="9151338" cy="610442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Develop and test locally a flask web-service that load the model in memory and handles requests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deployment script to set-up the dependencies on the Azure App Service </a:t>
            </a:r>
            <a:r>
              <a:rPr lang="en-US" dirty="0" err="1"/>
              <a:t>env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Git</a:t>
            </a:r>
            <a:r>
              <a:rPr lang="en-US" dirty="0"/>
              <a:t> commit and push to repo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Deployment triggered on Azure Web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Send requests to the Web App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187" y="4146546"/>
            <a:ext cx="512747" cy="513300"/>
          </a:xfrm>
          <a:prstGeom prst="rect">
            <a:avLst/>
          </a:prstGeom>
        </p:spPr>
      </p:pic>
      <p:pic>
        <p:nvPicPr>
          <p:cNvPr id="5" name="Picture 4" descr="https://www.tesla.com/sites/default/files/images/software_upda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319" y="5311948"/>
            <a:ext cx="564302" cy="29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tesla.com/sites/default/files/images/software_upda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768" y="5425469"/>
            <a:ext cx="564302" cy="29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www.tesla.com/sites/default/files/images/software_upda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217" y="5556585"/>
            <a:ext cx="564302" cy="29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10542292" y="4834074"/>
            <a:ext cx="8102" cy="41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854" y="907102"/>
            <a:ext cx="887527" cy="103694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0558496" y="1883390"/>
            <a:ext cx="0" cy="32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3083" y="3326058"/>
            <a:ext cx="412464" cy="41290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10550394" y="3776832"/>
            <a:ext cx="8102" cy="376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0202187" y="2292024"/>
            <a:ext cx="1109662" cy="608250"/>
            <a:chOff x="9942642" y="2265031"/>
            <a:chExt cx="1109662" cy="60825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99814" y="2265031"/>
              <a:ext cx="652417" cy="60825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942642" y="2508499"/>
              <a:ext cx="11096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bg1"/>
                  </a:solidFill>
                </a:rPr>
                <a:t>DSVM</a:t>
              </a:r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>
            <a:off x="10560911" y="2900274"/>
            <a:ext cx="0" cy="32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 bwMode="auto">
          <a:xfrm>
            <a:off x="10691617" y="1931884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0966375" y="1936238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0691617" y="2915780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3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0708465" y="3827735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4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10708465" y="4985239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5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8017974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Scoring on Azure Web App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49587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Ideal Scenario</a:t>
            </a:r>
          </a:p>
          <a:p>
            <a:pPr lvl="1"/>
            <a:r>
              <a:rPr lang="en-GB" dirty="0"/>
              <a:t>You want to expose your Deep Learning analytics to external customers and take advantage of the advanced deployment options as well as traffic and performance monitoring of Azure Web App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2168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network</a:t>
            </a:r>
          </a:p>
        </p:txBody>
      </p:sp>
    </p:spTree>
    <p:extLst>
      <p:ext uri="{BB962C8B-B14F-4D97-AF65-F5344CB8AC3E}">
        <p14:creationId xmlns:p14="http://schemas.microsoft.com/office/powerpoint/2010/main" val="242092116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Scoring on Azure Web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995487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/>
              <a:t>Pro</a:t>
            </a:r>
          </a:p>
          <a:p>
            <a:pPr lvl="1"/>
            <a:r>
              <a:rPr lang="en-GB" sz="3200" dirty="0"/>
              <a:t>Features of a managed environment (traffic monitoring, logging, git integration, performance test, Swagger specs, traffic routing, staging)</a:t>
            </a:r>
          </a:p>
          <a:p>
            <a:pPr lvl="1"/>
            <a:r>
              <a:rPr lang="en-GB" sz="3200" dirty="0"/>
              <a:t>Multiple hosting plans available </a:t>
            </a:r>
          </a:p>
          <a:p>
            <a:pPr marL="224096" lvl="1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4000" dirty="0"/>
              <a:t>Cons</a:t>
            </a:r>
          </a:p>
          <a:p>
            <a:pPr lvl="1"/>
            <a:r>
              <a:rPr lang="en-GB" sz="3200" dirty="0"/>
              <a:t>Environment can be fiddly to configure</a:t>
            </a:r>
          </a:p>
          <a:p>
            <a:pPr lvl="1"/>
            <a:r>
              <a:rPr lang="en-GB" sz="3200" dirty="0"/>
              <a:t>Specific Windows binaries of Deep Learning frameworks and libraries can be hard to find or compile</a:t>
            </a:r>
          </a:p>
          <a:p>
            <a:pPr lvl="1"/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2677776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Scoring on Azure Web App for Linux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73882" y="1725612"/>
            <a:ext cx="1077039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hlinkClick r:id="rId3"/>
              </a:rPr>
              <a:t>Web App on Linux (preview)</a:t>
            </a:r>
            <a:r>
              <a:rPr lang="en-GB" dirty="0"/>
              <a:t> are the Linux cousin of the Azure Web App</a:t>
            </a:r>
          </a:p>
          <a:p>
            <a:pPr marL="0" indent="0">
              <a:buNone/>
            </a:pPr>
            <a:r>
              <a:rPr lang="en-GB" dirty="0"/>
              <a:t>Allows the deployment of custom containers on top of Linux web app hosts</a:t>
            </a:r>
          </a:p>
          <a:p>
            <a:pPr marL="0" indent="0">
              <a:buNone/>
            </a:pPr>
            <a:r>
              <a:rPr lang="en-GB" dirty="0"/>
              <a:t>No cluster or container orchestration management overhead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00604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RT Scoring - Example workflow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57163" y="1465721"/>
            <a:ext cx="8571454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Develop and test locally a flask-based web-service container that loads the model in memory and handles requests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Build and upload the Docker image to a registry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Trigger deployment of Azure Web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Send requests to the Web App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476" y="911163"/>
            <a:ext cx="887527" cy="103694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351295" y="2243818"/>
            <a:ext cx="1109662" cy="608250"/>
            <a:chOff x="9942642" y="2265031"/>
            <a:chExt cx="1109662" cy="6082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99814" y="2265031"/>
              <a:ext cx="652417" cy="6082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942642" y="2508499"/>
              <a:ext cx="11096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bg1"/>
                  </a:solidFill>
                </a:rPr>
                <a:t>DSVM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4602" y="3248484"/>
            <a:ext cx="740145" cy="666849"/>
          </a:xfrm>
          <a:prstGeom prst="rect">
            <a:avLst/>
          </a:prstGeom>
        </p:spPr>
      </p:pic>
      <p:pic>
        <p:nvPicPr>
          <p:cNvPr id="10" name="Picture 4" descr="https://www.tesla.com/sites/default/files/images/software_updat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498" y="5752213"/>
            <a:ext cx="564302" cy="29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www.tesla.com/sites/default/files/images/software_updat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947" y="5865734"/>
            <a:ext cx="564302" cy="29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www.tesla.com/sites/default/files/images/software_updat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396" y="5996850"/>
            <a:ext cx="564302" cy="29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10726573" y="1898874"/>
            <a:ext cx="0" cy="222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9" idx="0"/>
          </p:cNvCxnSpPr>
          <p:nvPr/>
        </p:nvCxnSpPr>
        <p:spPr>
          <a:xfrm flipH="1">
            <a:off x="10734675" y="2852068"/>
            <a:ext cx="1" cy="39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</p:cNvCxnSpPr>
          <p:nvPr/>
        </p:nvCxnSpPr>
        <p:spPr>
          <a:xfrm flipH="1">
            <a:off x="10726573" y="3915333"/>
            <a:ext cx="8102" cy="682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0718471" y="5274339"/>
            <a:ext cx="8102" cy="41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https://cdn.turbonomic.com/wp-content/uploads/2014/04/ContainerIconBlue-min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706" y="4078120"/>
            <a:ext cx="339590" cy="2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4921" y="4688948"/>
            <a:ext cx="512747" cy="51330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 bwMode="auto">
          <a:xfrm>
            <a:off x="11016506" y="1926943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1291264" y="1931297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11016506" y="2910839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1033354" y="3822794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3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1033354" y="5403519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4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3872781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Scoring on Azure Web App for </a:t>
            </a:r>
            <a:r>
              <a:rPr lang="en-US" dirty="0" err="1"/>
              <a:t>linux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142446"/>
          </a:xfrm>
        </p:spPr>
        <p:txBody>
          <a:bodyPr/>
          <a:lstStyle/>
          <a:p>
            <a:pPr marL="0" indent="0">
              <a:buNone/>
            </a:pPr>
            <a:r>
              <a:rPr lang="en-GB" sz="3600" dirty="0"/>
              <a:t>Ideal Scenario</a:t>
            </a:r>
          </a:p>
          <a:p>
            <a:pPr lvl="1"/>
            <a:r>
              <a:rPr lang="en-GB" sz="2800" dirty="0"/>
              <a:t>Need a low cost platform to deploy a single instance of a container for a low traffic DNN analytics service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09525634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Scoring on Azure Web App for Linux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881336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z="3600" dirty="0"/>
              <a:t>Pros</a:t>
            </a:r>
          </a:p>
          <a:p>
            <a:pPr lvl="1"/>
            <a:r>
              <a:rPr lang="en-GB" sz="2800" dirty="0"/>
              <a:t>Easiest way to deploy a containerized web-service</a:t>
            </a:r>
          </a:p>
          <a:p>
            <a:pPr lvl="1"/>
            <a:r>
              <a:rPr lang="en-GB" sz="2800" dirty="0"/>
              <a:t>Ability to deploy a container on a low-cost plan</a:t>
            </a:r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r>
              <a:rPr lang="en-GB" sz="3600" dirty="0"/>
              <a:t>Cons</a:t>
            </a:r>
          </a:p>
          <a:p>
            <a:pPr lvl="1"/>
            <a:r>
              <a:rPr lang="en-GB" sz="2800" dirty="0"/>
              <a:t>Far from feature parity with Azure Web App (still in Preview)</a:t>
            </a:r>
          </a:p>
          <a:p>
            <a:pPr lvl="1"/>
            <a:r>
              <a:rPr lang="en-GB" sz="2800" dirty="0"/>
              <a:t>Cannot access the containers to inspect the files (only </a:t>
            </a:r>
            <a:r>
              <a:rPr lang="en-GB" sz="2800" dirty="0" err="1"/>
              <a:t>stdout</a:t>
            </a:r>
            <a:r>
              <a:rPr lang="en-GB" sz="2800" dirty="0"/>
              <a:t>/</a:t>
            </a:r>
            <a:r>
              <a:rPr lang="en-GB" sz="2800" dirty="0" err="1"/>
              <a:t>stderr</a:t>
            </a:r>
            <a:r>
              <a:rPr lang="en-GB" sz="2800" dirty="0"/>
              <a:t>)</a:t>
            </a:r>
          </a:p>
          <a:p>
            <a:endParaRPr lang="en-GB" sz="3600" dirty="0"/>
          </a:p>
          <a:p>
            <a:pPr lvl="1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97079175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Scoring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1069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Batch Scoring on HDInsight on Spark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301944"/>
            <a:ext cx="11655078" cy="535396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3"/>
              </a:rPr>
              <a:t>HDInsight</a:t>
            </a:r>
            <a:r>
              <a:rPr lang="en-GB" dirty="0"/>
              <a:t> : Azure cluster offering coming with Hadoop and Spark. 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dirty="0"/>
              <a:t>Deep Learning frameworks can be installed on the worker nodes of the cluster using script actions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dirty="0" err="1"/>
              <a:t>pySpark</a:t>
            </a:r>
            <a:r>
              <a:rPr lang="en-GB" dirty="0"/>
              <a:t> to connect to the spark compute context and score data in a distributed way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Example notebook, scoring of CIFAR10 on Spark with CNTK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92563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3"/>
            <a:ext cx="7749142" cy="5650778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GB" sz="3200" dirty="0"/>
              <a:t>Connect to </a:t>
            </a:r>
            <a:r>
              <a:rPr lang="en-GB" sz="3200" dirty="0" err="1"/>
              <a:t>Jupyter</a:t>
            </a:r>
            <a:r>
              <a:rPr lang="en-GB" sz="3200" dirty="0"/>
              <a:t> notebook on the edge node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3200" dirty="0"/>
              <a:t>Start the spark compute context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3200" dirty="0"/>
              <a:t>List the files on ADLS to process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3200" dirty="0"/>
              <a:t>Distribute the </a:t>
            </a:r>
            <a:r>
              <a:rPr lang="en-GB" sz="3200" dirty="0" err="1"/>
              <a:t>filepaths</a:t>
            </a:r>
            <a:r>
              <a:rPr lang="en-GB" sz="3200" dirty="0"/>
              <a:t> dataset across the nodes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3200" dirty="0"/>
              <a:t>Run the processing in parallel on the worker nodes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3200" dirty="0"/>
              <a:t>Collect the predictions on the edge node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3200" dirty="0"/>
              <a:t>Store the predictions in SQL 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607" y="1187643"/>
            <a:ext cx="887527" cy="1036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773" y="2582360"/>
            <a:ext cx="1024489" cy="4838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926" y="2626624"/>
            <a:ext cx="569236" cy="53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9475" y="4944256"/>
            <a:ext cx="782156" cy="630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2294" y="5340759"/>
            <a:ext cx="569236" cy="530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8498" y="5340759"/>
            <a:ext cx="569236" cy="530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3245" y="5340759"/>
            <a:ext cx="569236" cy="53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686" y="4575519"/>
            <a:ext cx="569236" cy="530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9034" y="4575519"/>
            <a:ext cx="569236" cy="530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2382" y="4575519"/>
            <a:ext cx="569236" cy="530700"/>
          </a:xfrm>
          <a:prstGeom prst="rect">
            <a:avLst/>
          </a:prstGeom>
        </p:spPr>
      </p:pic>
      <p:pic>
        <p:nvPicPr>
          <p:cNvPr id="7170" name="Picture 2" descr="http://www.thedatashed.co.uk/wp-content/uploads/2015/12/spark-logo-trademark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8" t="30981" r="24154" b="40205"/>
          <a:stretch/>
        </p:blipFill>
        <p:spPr bwMode="auto">
          <a:xfrm>
            <a:off x="9460156" y="3717435"/>
            <a:ext cx="1191986" cy="64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docs.microsoft.com/en-us/azure/hdinsight/media/hdinsight-extend-hadoop-virtual-network/site-to-site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6" t="29276" r="34129" b="45559"/>
          <a:stretch/>
        </p:blipFill>
        <p:spPr bwMode="auto">
          <a:xfrm>
            <a:off x="8318964" y="4827678"/>
            <a:ext cx="828675" cy="72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2641" y="2461738"/>
            <a:ext cx="555823" cy="719685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9898017" y="2185944"/>
            <a:ext cx="1" cy="39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9898017" y="3174146"/>
            <a:ext cx="2" cy="587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8" idx="0"/>
          </p:cNvCxnSpPr>
          <p:nvPr/>
        </p:nvCxnSpPr>
        <p:spPr>
          <a:xfrm>
            <a:off x="10236534" y="3136956"/>
            <a:ext cx="1334019" cy="180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2"/>
            <a:endCxn id="8" idx="1"/>
          </p:cNvCxnSpPr>
          <p:nvPr/>
        </p:nvCxnSpPr>
        <p:spPr>
          <a:xfrm>
            <a:off x="9520304" y="5106219"/>
            <a:ext cx="1659171" cy="153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2"/>
            <a:endCxn id="8" idx="1"/>
          </p:cNvCxnSpPr>
          <p:nvPr/>
        </p:nvCxnSpPr>
        <p:spPr>
          <a:xfrm>
            <a:off x="10133652" y="5106219"/>
            <a:ext cx="1045823" cy="153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5" idx="2"/>
            <a:endCxn id="8" idx="1"/>
          </p:cNvCxnSpPr>
          <p:nvPr/>
        </p:nvCxnSpPr>
        <p:spPr>
          <a:xfrm>
            <a:off x="10747000" y="5106219"/>
            <a:ext cx="432475" cy="153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0" idx="0"/>
            <a:endCxn id="8" idx="1"/>
          </p:cNvCxnSpPr>
          <p:nvPr/>
        </p:nvCxnSpPr>
        <p:spPr>
          <a:xfrm flipV="1">
            <a:off x="9546912" y="5259631"/>
            <a:ext cx="1632563" cy="8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1" idx="0"/>
            <a:endCxn id="8" idx="1"/>
          </p:cNvCxnSpPr>
          <p:nvPr/>
        </p:nvCxnSpPr>
        <p:spPr>
          <a:xfrm flipV="1">
            <a:off x="10153116" y="5259631"/>
            <a:ext cx="1026359" cy="8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0"/>
            <a:endCxn id="8" idx="1"/>
          </p:cNvCxnSpPr>
          <p:nvPr/>
        </p:nvCxnSpPr>
        <p:spPr>
          <a:xfrm flipV="1">
            <a:off x="10747863" y="5259631"/>
            <a:ext cx="431612" cy="8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7170" idx="0"/>
          </p:cNvCxnSpPr>
          <p:nvPr/>
        </p:nvCxnSpPr>
        <p:spPr>
          <a:xfrm flipV="1">
            <a:off x="10056149" y="3155126"/>
            <a:ext cx="0" cy="56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" idx="3"/>
            <a:endCxn id="16" idx="1"/>
          </p:cNvCxnSpPr>
          <p:nvPr/>
        </p:nvCxnSpPr>
        <p:spPr>
          <a:xfrm flipV="1">
            <a:off x="10410262" y="2821581"/>
            <a:ext cx="882379" cy="2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7" name="TextBox 7196"/>
          <p:cNvSpPr txBox="1"/>
          <p:nvPr/>
        </p:nvSpPr>
        <p:spPr>
          <a:xfrm>
            <a:off x="8638847" y="2728103"/>
            <a:ext cx="726291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dirty="0">
                <a:solidFill>
                  <a:schemeClr val="bg1"/>
                </a:solidFill>
              </a:rPr>
              <a:t>EDGE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9569524" y="2315591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9569524" y="3327430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10735171" y="3331132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3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9192884" y="5122297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4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9422582" y="5120779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5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10183893" y="3334361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6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10723550" y="2317807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7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8861825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Scoring on HDInsight on Spark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932837"/>
          </a:xfrm>
        </p:spPr>
        <p:txBody>
          <a:bodyPr/>
          <a:lstStyle/>
          <a:p>
            <a:pPr marL="0" indent="0">
              <a:buNone/>
            </a:pPr>
            <a:r>
              <a:rPr lang="en-GB" sz="3600" dirty="0"/>
              <a:t>Ideal Scenario</a:t>
            </a:r>
          </a:p>
          <a:p>
            <a:pPr lvl="1"/>
            <a:r>
              <a:rPr lang="en-GB" sz="2800" dirty="0"/>
              <a:t>Azure Data Lake Store (ADLS) used to store hundreds of millions of images. HDInsight Spark cluster using this data lake as underlying storage. 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34938072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Batch Scoring on HDInsight on Spark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2147" y="1101919"/>
            <a:ext cx="11655078" cy="4912114"/>
          </a:xfrm>
        </p:spPr>
        <p:txBody>
          <a:bodyPr/>
          <a:lstStyle/>
          <a:p>
            <a:pPr marL="0" indent="0">
              <a:buNone/>
            </a:pPr>
            <a:r>
              <a:rPr lang="en-GB" sz="3600" dirty="0"/>
              <a:t>Pros</a:t>
            </a:r>
          </a:p>
          <a:p>
            <a:pPr lvl="1"/>
            <a:r>
              <a:rPr lang="en-GB" sz="2800" dirty="0"/>
              <a:t>Spark data structures (</a:t>
            </a:r>
            <a:r>
              <a:rPr lang="en-GB" sz="2800" dirty="0" err="1"/>
              <a:t>rdd</a:t>
            </a:r>
            <a:r>
              <a:rPr lang="en-GB" sz="2800" dirty="0"/>
              <a:t>, dataset) enable data partitioning and spread the compute evenly across the worker nodes</a:t>
            </a:r>
          </a:p>
          <a:p>
            <a:pPr lvl="1"/>
            <a:r>
              <a:rPr lang="en-GB" sz="2800" dirty="0"/>
              <a:t>Azure Data Lake Storage as the back-end storage of the cluster to reduce the I/O latency</a:t>
            </a:r>
          </a:p>
          <a:p>
            <a:pPr lvl="1"/>
            <a:r>
              <a:rPr lang="en-GB" sz="2800" dirty="0"/>
              <a:t>DNN processing as a step in a complex data pipeline</a:t>
            </a:r>
          </a:p>
          <a:p>
            <a:pPr lvl="1"/>
            <a:endParaRPr lang="en-GB" sz="2800" dirty="0"/>
          </a:p>
          <a:p>
            <a:pPr marL="0" indent="0">
              <a:buNone/>
            </a:pPr>
            <a:r>
              <a:rPr lang="en-GB" sz="3600" dirty="0"/>
              <a:t>Cons</a:t>
            </a:r>
          </a:p>
          <a:p>
            <a:pPr lvl="1"/>
            <a:r>
              <a:rPr lang="en-GB" sz="2800" dirty="0"/>
              <a:t>Fragile environment configuration and hard to recover</a:t>
            </a:r>
          </a:p>
          <a:p>
            <a:pPr lvl="1"/>
            <a:r>
              <a:rPr lang="en-GB" sz="2800" dirty="0"/>
              <a:t>No out-of-the-box auto-scale</a:t>
            </a:r>
          </a:p>
        </p:txBody>
      </p:sp>
    </p:spTree>
    <p:extLst>
      <p:ext uri="{BB962C8B-B14F-4D97-AF65-F5344CB8AC3E}">
        <p14:creationId xmlns:p14="http://schemas.microsoft.com/office/powerpoint/2010/main" val="57752564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network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3661259"/>
          </a:xfrm>
        </p:spPr>
        <p:txBody>
          <a:bodyPr/>
          <a:lstStyle/>
          <a:p>
            <a:pPr marL="0" indent="0">
              <a:buNone/>
            </a:pPr>
            <a:endParaRPr lang="en-US" sz="3530" dirty="0"/>
          </a:p>
          <a:p>
            <a:pPr marL="0" indent="0">
              <a:buNone/>
            </a:pPr>
            <a:r>
              <a:rPr lang="en-US" sz="3530" dirty="0"/>
              <a:t>Training Deep Neural Networks is computationally expensive</a:t>
            </a:r>
          </a:p>
          <a:p>
            <a:pPr marL="0" indent="0">
              <a:buNone/>
            </a:pPr>
            <a:r>
              <a:rPr lang="en-US" sz="3530" dirty="0"/>
              <a:t>GPUs reduce training time between </a:t>
            </a:r>
            <a:r>
              <a:rPr lang="en-US" sz="3530" b="1" dirty="0"/>
              <a:t>6x-40x</a:t>
            </a:r>
            <a:endParaRPr lang="en-US" sz="3530" dirty="0"/>
          </a:p>
          <a:p>
            <a:pPr marL="0" indent="0">
              <a:buNone/>
            </a:pPr>
            <a:endParaRPr lang="en-US" sz="3530" dirty="0"/>
          </a:p>
          <a:p>
            <a:pPr marL="0" indent="0">
              <a:buNone/>
            </a:pPr>
            <a:endParaRPr lang="en-US" sz="3530" dirty="0"/>
          </a:p>
          <a:p>
            <a:pPr marL="0" indent="0">
              <a:buNone/>
            </a:pPr>
            <a:r>
              <a:rPr lang="en-US" sz="3530" dirty="0">
                <a:hlinkClick r:id="rId3"/>
              </a:rPr>
              <a:t>N-Series VMs</a:t>
            </a:r>
            <a:endParaRPr lang="en-US" sz="3530" dirty="0"/>
          </a:p>
        </p:txBody>
      </p:sp>
    </p:spTree>
    <p:extLst>
      <p:ext uri="{BB962C8B-B14F-4D97-AF65-F5344CB8AC3E}">
        <p14:creationId xmlns:p14="http://schemas.microsoft.com/office/powerpoint/2010/main" val="94938112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Batch Scoring using SQL Server 2017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301944"/>
            <a:ext cx="11655078" cy="486517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SQL Server 2017 is the latest version of the Microsoft SQL database.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dirty="0"/>
              <a:t>Supports Python and R scripts as stored procedures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Fully leverage the data management of the database to minimize I/O latency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Example: Lung cancer detection on SQL Server 2017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49806942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3"/>
            <a:ext cx="7749142" cy="4124206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GB" sz="3200" dirty="0"/>
              <a:t>Set up SQL Server 2017 GPU-host with the necessary Deep Learning libraries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Develop DNN scoring module in Python</a:t>
            </a:r>
            <a:endParaRPr lang="en-GB" sz="3200" dirty="0"/>
          </a:p>
          <a:p>
            <a:pPr marL="742950" indent="-742950">
              <a:buFont typeface="+mj-lt"/>
              <a:buAutoNum type="arabicPeriod"/>
            </a:pPr>
            <a:r>
              <a:rPr lang="en-GB" sz="3200" dirty="0"/>
              <a:t>Register stored procedures to process unseen data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Execute stored procedure</a:t>
            </a:r>
            <a:endParaRPr lang="en-GB" sz="3200" dirty="0"/>
          </a:p>
          <a:p>
            <a:pPr marL="742950" indent="-742950">
              <a:buFont typeface="+mj-lt"/>
              <a:buAutoNum type="arabicPeriod"/>
            </a:pPr>
            <a:r>
              <a:rPr lang="en-GB" sz="3200" dirty="0"/>
              <a:t>Store predictions in a 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607" y="1187643"/>
            <a:ext cx="887527" cy="1036945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9800295" y="2244389"/>
            <a:ext cx="1" cy="39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 bwMode="auto">
          <a:xfrm>
            <a:off x="9471802" y="2374036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10124664" y="2374036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3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1082338" y="1577694"/>
            <a:ext cx="1109662" cy="608250"/>
            <a:chOff x="9942642" y="2265031"/>
            <a:chExt cx="1109662" cy="608250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99814" y="2265031"/>
              <a:ext cx="652417" cy="60825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9942642" y="2508499"/>
              <a:ext cx="11096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bg1"/>
                  </a:solidFill>
                </a:rPr>
                <a:t>DSVM</a:t>
              </a:r>
            </a:p>
          </p:txBody>
        </p:sp>
      </p:grpSp>
      <p:cxnSp>
        <p:nvCxnSpPr>
          <p:cNvPr id="45" name="Straight Arrow Connector 44"/>
          <p:cNvCxnSpPr>
            <a:endCxn id="44" idx="1"/>
          </p:cNvCxnSpPr>
          <p:nvPr/>
        </p:nvCxnSpPr>
        <p:spPr>
          <a:xfrm>
            <a:off x="10553134" y="1944272"/>
            <a:ext cx="5292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 bwMode="auto">
          <a:xfrm>
            <a:off x="10720014" y="1685790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9994803" y="2251895"/>
            <a:ext cx="1" cy="39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2" name="Group 7181"/>
          <p:cNvGrpSpPr/>
          <p:nvPr/>
        </p:nvGrpSpPr>
        <p:grpSpPr>
          <a:xfrm>
            <a:off x="9833301" y="4336236"/>
            <a:ext cx="194508" cy="420625"/>
            <a:chOff x="9800295" y="3547872"/>
            <a:chExt cx="324369" cy="548641"/>
          </a:xfrm>
        </p:grpSpPr>
        <p:cxnSp>
          <p:nvCxnSpPr>
            <p:cNvPr id="7172" name="Straight Connector 7171"/>
            <p:cNvCxnSpPr/>
            <p:nvPr/>
          </p:nvCxnSpPr>
          <p:spPr>
            <a:xfrm>
              <a:off x="9800295" y="3547872"/>
              <a:ext cx="0" cy="54864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5" name="Straight Connector 7174"/>
            <p:cNvCxnSpPr/>
            <p:nvPr/>
          </p:nvCxnSpPr>
          <p:spPr>
            <a:xfrm>
              <a:off x="9800295" y="4096512"/>
              <a:ext cx="324369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10124664" y="3547872"/>
              <a:ext cx="0" cy="548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/>
          <p:cNvSpPr/>
          <p:nvPr/>
        </p:nvSpPr>
        <p:spPr bwMode="auto">
          <a:xfrm>
            <a:off x="9540603" y="4583698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4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10125063" y="4583697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5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71" name="Graphic 8">
            <a:extLst>
              <a:ext uri="{FF2B5EF4-FFF2-40B4-BE49-F238E27FC236}">
                <a16:creationId xmlns:a16="http://schemas.microsoft.com/office/drawing/2014/main" id="{814E5B13-8FAA-449B-AD3D-89BE67563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4377" y="3019285"/>
            <a:ext cx="1308757" cy="10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1932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Scoring on SQL Server 2017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078313"/>
          </a:xfrm>
        </p:spPr>
        <p:txBody>
          <a:bodyPr/>
          <a:lstStyle/>
          <a:p>
            <a:pPr marL="0" indent="0">
              <a:buNone/>
            </a:pPr>
            <a:r>
              <a:rPr lang="en-GB" sz="3600" dirty="0"/>
              <a:t>Ideal Scenario</a:t>
            </a:r>
          </a:p>
          <a:p>
            <a:pPr lvl="1"/>
            <a:r>
              <a:rPr lang="en-US" sz="2800" dirty="0"/>
              <a:t>Critical data stored in a SQL Server 2017 instance. </a:t>
            </a:r>
            <a:r>
              <a:rPr lang="en-GB" sz="2800" dirty="0"/>
              <a:t>SQL Server 2017 on a GPU-VM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dirty="0"/>
              <a:t>Real-world use-case:</a:t>
            </a:r>
          </a:p>
          <a:p>
            <a:pPr lvl="1"/>
            <a:r>
              <a:rPr lang="en-US" sz="2800" dirty="0"/>
              <a:t>Medical scans to be processed for cancer and anomaly detections. The images are stored in the DB and processed on-demand via a stored-procedure execution. Results are immediately available and raw scans never leave the instance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1293761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Batch Scoring on SQL Server 2017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43859" y="937327"/>
            <a:ext cx="11655078" cy="5084469"/>
          </a:xfrm>
        </p:spPr>
        <p:txBody>
          <a:bodyPr/>
          <a:lstStyle/>
          <a:p>
            <a:pPr marL="0" indent="0">
              <a:buNone/>
            </a:pPr>
            <a:r>
              <a:rPr lang="en-GB" sz="3600" dirty="0"/>
              <a:t>Pros</a:t>
            </a:r>
          </a:p>
          <a:p>
            <a:pPr lvl="1"/>
            <a:r>
              <a:rPr lang="en-GB" sz="2800" dirty="0"/>
              <a:t>No data transfer latency</a:t>
            </a:r>
          </a:p>
          <a:p>
            <a:pPr lvl="1"/>
            <a:r>
              <a:rPr lang="en-US" sz="2800" dirty="0"/>
              <a:t>One system for storage and scoring </a:t>
            </a:r>
          </a:p>
          <a:p>
            <a:pPr lvl="1"/>
            <a:r>
              <a:rPr lang="en-US" sz="2800" dirty="0"/>
              <a:t>Improved data security, raw data stays in the DB</a:t>
            </a:r>
          </a:p>
          <a:p>
            <a:pPr lvl="1"/>
            <a:r>
              <a:rPr lang="en-US" sz="2800" dirty="0"/>
              <a:t>Not limited to batch scoring, also training</a:t>
            </a:r>
          </a:p>
          <a:p>
            <a:pPr lvl="1"/>
            <a:r>
              <a:rPr lang="en-US" sz="2800" dirty="0"/>
              <a:t>Resource governance from SQL Server</a:t>
            </a:r>
            <a:endParaRPr lang="en-GB" sz="2800" dirty="0"/>
          </a:p>
          <a:p>
            <a:pPr marL="0" indent="0">
              <a:buNone/>
            </a:pPr>
            <a:r>
              <a:rPr lang="en-GB" sz="3600" dirty="0"/>
              <a:t>Cons</a:t>
            </a:r>
          </a:p>
          <a:p>
            <a:pPr lvl="1"/>
            <a:r>
              <a:rPr lang="en-US" sz="2800" dirty="0"/>
              <a:t>Environment is self managed</a:t>
            </a:r>
            <a:endParaRPr lang="en-GB" sz="2800" dirty="0"/>
          </a:p>
          <a:p>
            <a:pPr lvl="1"/>
            <a:r>
              <a:rPr lang="en-GB" sz="2800" dirty="0"/>
              <a:t>Limited to single-node processing</a:t>
            </a:r>
          </a:p>
          <a:p>
            <a:pPr lvl="1"/>
            <a:r>
              <a:rPr lang="en-US" sz="2800" dirty="0"/>
              <a:t>No continuous integration / delivery out-of-the-box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9133601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Azure platforms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814379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Azure platforms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352295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Azure Data Lake Analytics using the R or Python extension (</a:t>
            </a:r>
            <a:r>
              <a:rPr lang="en-GB" dirty="0" err="1"/>
              <a:t>PoC</a:t>
            </a:r>
            <a:r>
              <a:rPr lang="en-GB" dirty="0"/>
              <a:t> stage)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dirty="0"/>
              <a:t>Azure Function (too slow for most DL scenarios)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dirty="0"/>
              <a:t>Batch Job on Spark using Azure ML Operationalization (</a:t>
            </a:r>
            <a:r>
              <a:rPr lang="en-GB" dirty="0" err="1"/>
              <a:t>PoC</a:t>
            </a:r>
            <a:r>
              <a:rPr lang="en-GB" dirty="0"/>
              <a:t> stage)</a:t>
            </a:r>
          </a:p>
        </p:txBody>
      </p:sp>
    </p:spTree>
    <p:extLst>
      <p:ext uri="{BB962C8B-B14F-4D97-AF65-F5344CB8AC3E}">
        <p14:creationId xmlns:p14="http://schemas.microsoft.com/office/powerpoint/2010/main" val="24285459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03" y="174343"/>
            <a:ext cx="10515600" cy="1325563"/>
          </a:xfrm>
        </p:spPr>
        <p:txBody>
          <a:bodyPr/>
          <a:lstStyle/>
          <a:p>
            <a:r>
              <a:rPr lang="en-GB" dirty="0"/>
              <a:t>Azure Batch Shipyard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86803" y="1443396"/>
            <a:ext cx="7527474" cy="50466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Open-source utility built on top of </a:t>
            </a:r>
            <a:r>
              <a:rPr lang="en-US" b="1" dirty="0"/>
              <a:t>Azure Batch Service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Cloud-scale job scheduling and compute management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Staging and compute pipelines executions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Task as containerized Docker workloads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Task dependencies for complex workflows</a:t>
            </a:r>
          </a:p>
          <a:p>
            <a:endParaRPr lang="en-US" dirty="0"/>
          </a:p>
        </p:txBody>
      </p:sp>
      <p:sp>
        <p:nvSpPr>
          <p:cNvPr id="9" name="Rectangle: Rounded Corners 8"/>
          <p:cNvSpPr/>
          <p:nvPr/>
        </p:nvSpPr>
        <p:spPr bwMode="auto">
          <a:xfrm>
            <a:off x="7747968" y="1047023"/>
            <a:ext cx="4327175" cy="549338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: Rounded Corners 9"/>
          <p:cNvSpPr/>
          <p:nvPr/>
        </p:nvSpPr>
        <p:spPr bwMode="auto">
          <a:xfrm>
            <a:off x="8067590" y="2593370"/>
            <a:ext cx="3676584" cy="961266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tx1"/>
                </a:solidFill>
              </a:rPr>
              <a:t>Storage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332" y="2713636"/>
            <a:ext cx="788663" cy="67798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740" y="2713636"/>
            <a:ext cx="788663" cy="67798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148" y="2713636"/>
            <a:ext cx="788663" cy="67798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14" name="Rectangle: Rounded Corners 13"/>
          <p:cNvSpPr/>
          <p:nvPr/>
        </p:nvSpPr>
        <p:spPr bwMode="auto">
          <a:xfrm>
            <a:off x="8067590" y="3966721"/>
            <a:ext cx="3676584" cy="961266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tx1"/>
                </a:solidFill>
              </a:rPr>
              <a:t>Jobs</a:t>
            </a:r>
          </a:p>
        </p:txBody>
      </p:sp>
      <p:sp>
        <p:nvSpPr>
          <p:cNvPr id="15" name="Rectangle: Rounded Corners 14"/>
          <p:cNvSpPr/>
          <p:nvPr/>
        </p:nvSpPr>
        <p:spPr bwMode="auto">
          <a:xfrm>
            <a:off x="8067590" y="5340072"/>
            <a:ext cx="3676584" cy="961266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tx1"/>
                </a:solidFill>
              </a:rPr>
              <a:t>Pools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148" y="4086989"/>
            <a:ext cx="788663" cy="67798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740" y="4086989"/>
            <a:ext cx="788663" cy="67798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332" y="4086989"/>
            <a:ext cx="788663" cy="67798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148" y="5465577"/>
            <a:ext cx="788663" cy="67798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740" y="5465577"/>
            <a:ext cx="788663" cy="67798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332" y="5460339"/>
            <a:ext cx="788663" cy="67798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22" name="Rectangle: Rounded Corners 21"/>
          <p:cNvSpPr/>
          <p:nvPr/>
        </p:nvSpPr>
        <p:spPr bwMode="auto">
          <a:xfrm>
            <a:off x="8067590" y="1319249"/>
            <a:ext cx="3676584" cy="95792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tx1"/>
                </a:solidFill>
              </a:rPr>
              <a:t>Tasks </a:t>
            </a:r>
          </a:p>
        </p:txBody>
      </p:sp>
      <p:pic>
        <p:nvPicPr>
          <p:cNvPr id="24" name="Picture 2" descr="https://cdn.turbonomic.com/wp-content/uploads/2014/04/ContainerIconBlue-mi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417" y="1497451"/>
            <a:ext cx="638899" cy="54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cdn.turbonomic.com/wp-content/uploads/2014/04/ContainerIconBlue-mi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503" y="1486499"/>
            <a:ext cx="638899" cy="54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.turbonomic.com/wp-content/uploads/2014/04/ContainerIconBlue-min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7157" y="1486465"/>
            <a:ext cx="638175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819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2" y="1187644"/>
            <a:ext cx="11860785" cy="4154984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>
                <a:hlinkClick r:id="rId3"/>
              </a:rPr>
              <a:t>Documentation</a:t>
            </a:r>
            <a:endParaRPr lang="en-US" sz="3000" dirty="0"/>
          </a:p>
          <a:p>
            <a:pPr marL="0" indent="0">
              <a:buNone/>
            </a:pPr>
            <a:r>
              <a:rPr lang="en-US" sz="3000" dirty="0">
                <a:hlinkClick r:id="rId4"/>
              </a:rPr>
              <a:t>Examples of GPU training</a:t>
            </a:r>
            <a:endParaRPr lang="en-US" sz="3000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GB" sz="3000" dirty="0"/>
              <a:t>Rich CLI to create pool, jobs and tasks</a:t>
            </a:r>
          </a:p>
          <a:p>
            <a:pPr marL="0" indent="0">
              <a:buNone/>
            </a:pPr>
            <a:endParaRPr lang="en-GB" sz="3000" dirty="0"/>
          </a:p>
          <a:p>
            <a:pPr marL="0" indent="0">
              <a:buNone/>
            </a:pPr>
            <a:r>
              <a:rPr lang="en-GB" sz="3000" dirty="0"/>
              <a:t>Stream files directly from the running container, for </a:t>
            </a:r>
            <a:r>
              <a:rPr lang="en-GB" sz="3000" dirty="0" err="1"/>
              <a:t>e.g</a:t>
            </a:r>
            <a:r>
              <a:rPr lang="en-GB" sz="3000" dirty="0"/>
              <a:t> </a:t>
            </a:r>
            <a:r>
              <a:rPr lang="en-GB" sz="3000" dirty="0" err="1"/>
              <a:t>stdout</a:t>
            </a:r>
            <a:r>
              <a:rPr lang="en-GB" sz="3000" dirty="0"/>
              <a:t> or </a:t>
            </a:r>
            <a:r>
              <a:rPr lang="en-GB" sz="3000" dirty="0" err="1"/>
              <a:t>stderr</a:t>
            </a:r>
            <a:endParaRPr lang="en-GB" sz="3000" dirty="0"/>
          </a:p>
          <a:p>
            <a:pPr marL="0" indent="0">
              <a:buNone/>
            </a:pPr>
            <a:endParaRPr lang="en-GB" sz="3000" dirty="0"/>
          </a:p>
          <a:p>
            <a:pPr marL="0" indent="0">
              <a:buNone/>
            </a:pPr>
            <a:r>
              <a:rPr lang="en-GB" sz="3000" dirty="0"/>
              <a:t>Monitor the training using </a:t>
            </a:r>
            <a:r>
              <a:rPr lang="en-GB" sz="3000" dirty="0" err="1"/>
              <a:t>TensorBoard</a:t>
            </a:r>
            <a:endParaRPr lang="en-GB" sz="3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6803" y="174343"/>
            <a:ext cx="10515600" cy="1325563"/>
          </a:xfrm>
        </p:spPr>
        <p:txBody>
          <a:bodyPr/>
          <a:lstStyle/>
          <a:p>
            <a:r>
              <a:rPr lang="en-GB" dirty="0"/>
              <a:t>Azure Batch Shipyard</a:t>
            </a:r>
          </a:p>
        </p:txBody>
      </p:sp>
    </p:spTree>
    <p:extLst>
      <p:ext uri="{BB962C8B-B14F-4D97-AF65-F5344CB8AC3E}">
        <p14:creationId xmlns:p14="http://schemas.microsoft.com/office/powerpoint/2010/main" val="39405705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/>
          <p:cNvSpPr>
            <a:spLocks noGrp="1"/>
          </p:cNvSpPr>
          <p:nvPr>
            <p:ph type="body" sz="quarter" idx="10"/>
          </p:nvPr>
        </p:nvSpPr>
        <p:spPr>
          <a:xfrm>
            <a:off x="128347" y="1402090"/>
            <a:ext cx="7559362" cy="545591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Create a DNN training script with any DL framework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Package the DNN as a Docker image and upload it to the Azure Container Registry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Create a pool with GPU VMs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Add a job with tasks to run a hyper-parameter sweep experiment tasks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Tasks are scheduled to the pool and the Docker image is downloaded if required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Data is copied to the container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Tasks as containers perform the DNN 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Tasks write results and trained models to storage</a:t>
            </a:r>
            <a:endParaRPr lang="en-GB" sz="2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255" y="2845767"/>
            <a:ext cx="887527" cy="10369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858" y="2271493"/>
            <a:ext cx="1012429" cy="9511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4794" y="2603590"/>
            <a:ext cx="652417" cy="6082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194" y="2755990"/>
            <a:ext cx="652417" cy="6082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9594" y="2908390"/>
            <a:ext cx="652417" cy="6082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1994" y="3060790"/>
            <a:ext cx="652417" cy="6082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4394" y="3213190"/>
            <a:ext cx="652417" cy="6082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6794" y="3365590"/>
            <a:ext cx="652417" cy="6082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9194" y="3517990"/>
            <a:ext cx="652417" cy="6082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930" y="1825625"/>
            <a:ext cx="536524" cy="46123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1577" y="5570125"/>
            <a:ext cx="725667" cy="63075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V="1">
            <a:off x="8417025" y="2987182"/>
            <a:ext cx="198147" cy="37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326350" y="2934712"/>
            <a:ext cx="203215" cy="367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9717245" y="2982096"/>
            <a:ext cx="399232" cy="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1455618" y="4246734"/>
            <a:ext cx="0" cy="1202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11242159" y="4246734"/>
            <a:ext cx="1" cy="119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5103" y="4194796"/>
            <a:ext cx="740145" cy="666849"/>
          </a:xfrm>
          <a:prstGeom prst="rect">
            <a:avLst/>
          </a:prstGeom>
        </p:spPr>
      </p:pic>
      <p:cxnSp>
        <p:nvCxnSpPr>
          <p:cNvPr id="60" name="Straight Arrow Connector 59"/>
          <p:cNvCxnSpPr/>
          <p:nvPr/>
        </p:nvCxnSpPr>
        <p:spPr>
          <a:xfrm flipV="1">
            <a:off x="10200108" y="4044601"/>
            <a:ext cx="381093" cy="31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8337632" y="3527501"/>
            <a:ext cx="10670" cy="63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8087495" y="4214828"/>
            <a:ext cx="788381" cy="692401"/>
            <a:chOff x="9999814" y="2265031"/>
            <a:chExt cx="652417" cy="60825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99814" y="2265031"/>
              <a:ext cx="652417" cy="608250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999814" y="2541141"/>
              <a:ext cx="481161" cy="216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bg1"/>
                  </a:solidFill>
                </a:rPr>
                <a:t>DSVM</a:t>
              </a:r>
            </a:p>
          </p:txBody>
        </p:sp>
      </p:grpSp>
      <p:cxnSp>
        <p:nvCxnSpPr>
          <p:cNvPr id="73" name="Straight Arrow Connector 72"/>
          <p:cNvCxnSpPr>
            <a:endCxn id="59" idx="1"/>
          </p:cNvCxnSpPr>
          <p:nvPr/>
        </p:nvCxnSpPr>
        <p:spPr>
          <a:xfrm>
            <a:off x="8923943" y="4522554"/>
            <a:ext cx="501160" cy="5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2" descr="https://cdn.turbonomic.com/wp-content/uploads/2014/04/ContainerIconBlue-mi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588" y="3441527"/>
            <a:ext cx="286012" cy="2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https://cdn.turbonomic.com/wp-content/uploads/2014/04/ContainerIconBlue-min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919" y="3518918"/>
            <a:ext cx="339590" cy="2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https://cdn.turbonomic.com/wp-content/uploads/2014/04/ContainerIconBlue-min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354" y="3637739"/>
            <a:ext cx="339590" cy="2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https://cdn.turbonomic.com/wp-content/uploads/2014/04/ContainerIconBlue-min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932" y="3752666"/>
            <a:ext cx="339590" cy="2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GB" dirty="0"/>
              <a:t>DNN Training Example Workflow with ABS</a:t>
            </a:r>
          </a:p>
        </p:txBody>
      </p:sp>
      <p:pic>
        <p:nvPicPr>
          <p:cNvPr id="86" name="Picture 6" descr="https://azurecomcdn.azureedge.net/cvt-4c210654e280636c85b81aae4511f99613c7de5d03801bf44dc15fe823371003/images/page/services/batch/we-take-care-of-scale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801" y="1399154"/>
            <a:ext cx="658080" cy="42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 bwMode="auto">
          <a:xfrm>
            <a:off x="8008816" y="3702604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9084437" y="4270734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8191505" y="2884081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3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8546889" y="3225546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4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10195210" y="3941303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5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10977896" y="4744874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6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11531800" y="4750809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8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10189808" y="3307079"/>
            <a:ext cx="195444" cy="196029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7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9717245" y="3082664"/>
            <a:ext cx="3992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90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P spid="2" grpId="0" animBg="1"/>
      <p:bldP spid="33" grpId="0" animBg="1"/>
      <p:bldP spid="36" grpId="0" animBg="1"/>
      <p:bldP spid="37" grpId="0" animBg="1"/>
      <p:bldP spid="39" grpId="0" animBg="1"/>
      <p:bldP spid="40" grpId="0" animBg="1"/>
      <p:bldP spid="42" grpId="0" animBg="1"/>
      <p:bldP spid="43" grpId="0" animBg="1"/>
    </p:bldLst>
  </p:timing>
</p:sld>
</file>

<file path=ppt/theme/theme1.xml><?xml version="1.0" encoding="utf-8"?>
<a:theme xmlns:a="http://schemas.openxmlformats.org/drawingml/2006/main" name="5-50129_AI_Immersion_Workshop_Template">
  <a:themeElements>
    <a:clrScheme name="AI Immersion Workshop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0000"/>
      </a:accent2>
      <a:accent3>
        <a:srgbClr val="505050"/>
      </a:accent3>
      <a:accent4>
        <a:srgbClr val="737373"/>
      </a:accent4>
      <a:accent5>
        <a:srgbClr val="00BCF2"/>
      </a:accent5>
      <a:accent6>
        <a:srgbClr val="002050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I_Immersion_Template_16x9.potx [Read-Only]" id="{551A37D4-26ED-4710-A6BF-5E0E2ED7F10E}" vid="{E3A023AA-AAB7-4BC4-A53A-7FCBB0BB55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AI_Immersion_Template_16x9</Template>
  <TotalTime>2019</TotalTime>
  <Words>2692</Words>
  <Application>Microsoft Office PowerPoint</Application>
  <PresentationFormat>Widescreen</PresentationFormat>
  <Paragraphs>582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Calibri</vt:lpstr>
      <vt:lpstr>Consolas</vt:lpstr>
      <vt:lpstr>Courier New</vt:lpstr>
      <vt:lpstr>Segoe UI</vt:lpstr>
      <vt:lpstr>Segoe UI Light</vt:lpstr>
      <vt:lpstr>Segoe UI Semilight</vt:lpstr>
      <vt:lpstr>Wingdings</vt:lpstr>
      <vt:lpstr>5-50129_AI_Immersion_Workshop_Template</vt:lpstr>
      <vt:lpstr>PowerPoint Presentation</vt:lpstr>
      <vt:lpstr>Operationalizing Deep Neural Networks on Azure</vt:lpstr>
      <vt:lpstr>Session Goals </vt:lpstr>
      <vt:lpstr>Agenda</vt:lpstr>
      <vt:lpstr>Training the network</vt:lpstr>
      <vt:lpstr>Training the network</vt:lpstr>
      <vt:lpstr>Azure Batch Shipyard</vt:lpstr>
      <vt:lpstr>Azure Batch Shipyard</vt:lpstr>
      <vt:lpstr>DNN Training Example Workflow with ABS</vt:lpstr>
      <vt:lpstr>Training on Azure Batch Shipyard</vt:lpstr>
      <vt:lpstr>Training on Azure Batch Shipyard</vt:lpstr>
      <vt:lpstr>Demo</vt:lpstr>
      <vt:lpstr>Scoring</vt:lpstr>
      <vt:lpstr>Batch Scoring</vt:lpstr>
      <vt:lpstr>Batch Scoring on Azure Batch Shipyard</vt:lpstr>
      <vt:lpstr>Demo</vt:lpstr>
      <vt:lpstr>Batch Scoring - Example Workflow</vt:lpstr>
      <vt:lpstr>Batch Scoring on Azure Batch Shipyard</vt:lpstr>
      <vt:lpstr>Batch Scoring on Azure Batch Shipyard</vt:lpstr>
      <vt:lpstr>Scoring</vt:lpstr>
      <vt:lpstr>Real-time scoring</vt:lpstr>
      <vt:lpstr>Real-time scoring using Azure ML Operationalization web-services</vt:lpstr>
      <vt:lpstr>PowerPoint Presentation</vt:lpstr>
      <vt:lpstr>Demo</vt:lpstr>
      <vt:lpstr>Marathon UI</vt:lpstr>
      <vt:lpstr>Example workflow</vt:lpstr>
      <vt:lpstr>Azure ML Operationalization</vt:lpstr>
      <vt:lpstr>Azure ML Operationalization</vt:lpstr>
      <vt:lpstr>Conclusion</vt:lpstr>
      <vt:lpstr>Trade-offs</vt:lpstr>
      <vt:lpstr>Key Recommendations</vt:lpstr>
      <vt:lpstr>Going further</vt:lpstr>
      <vt:lpstr>Acknowledgements</vt:lpstr>
      <vt:lpstr>PowerPoint Presentation</vt:lpstr>
      <vt:lpstr>Appendix</vt:lpstr>
      <vt:lpstr>Glossary</vt:lpstr>
      <vt:lpstr>Training</vt:lpstr>
      <vt:lpstr>Training on the Data Science Virtual Machine</vt:lpstr>
      <vt:lpstr>Example workflow</vt:lpstr>
      <vt:lpstr>Training on the Data Science Virtual Machine</vt:lpstr>
      <vt:lpstr>Training on the Data Science Virtual Machine</vt:lpstr>
      <vt:lpstr>Real-time Scoring</vt:lpstr>
      <vt:lpstr>Real-time scoring on Azure Container Service</vt:lpstr>
      <vt:lpstr>RT Scoring - Example workflow</vt:lpstr>
      <vt:lpstr>Real-time scoring on Azure Container Service</vt:lpstr>
      <vt:lpstr>Real-time scoring on Azure Container Service</vt:lpstr>
      <vt:lpstr>Real-time scoring on Azure Web App</vt:lpstr>
      <vt:lpstr>RT Scoring - Example workflow</vt:lpstr>
      <vt:lpstr>Real-time Scoring on Azure Web App</vt:lpstr>
      <vt:lpstr>Real-time Scoring on Azure Web App</vt:lpstr>
      <vt:lpstr>Real-time Scoring on Azure Web App for Linux</vt:lpstr>
      <vt:lpstr>RT Scoring - Example workflow</vt:lpstr>
      <vt:lpstr>Real-time Scoring on Azure Web App for linux</vt:lpstr>
      <vt:lpstr>Real-time Scoring on Azure Web App for Linux</vt:lpstr>
      <vt:lpstr>Batch Scoring</vt:lpstr>
      <vt:lpstr>Batch Scoring on HDInsight on Spark</vt:lpstr>
      <vt:lpstr>Example Workflow</vt:lpstr>
      <vt:lpstr>Batch Scoring on HDInsight on Spark</vt:lpstr>
      <vt:lpstr>Batch Scoring on HDInsight on Spark</vt:lpstr>
      <vt:lpstr>Batch Scoring using SQL Server 2017</vt:lpstr>
      <vt:lpstr>Example Workflow</vt:lpstr>
      <vt:lpstr>Batch Scoring on SQL Server 2017</vt:lpstr>
      <vt:lpstr>Batch Scoring on SQL Server 2017</vt:lpstr>
      <vt:lpstr>Other Azure platforms</vt:lpstr>
      <vt:lpstr>Other Azure platforms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Delteil</dc:creator>
  <cp:lastModifiedBy>Thomas Delteil</cp:lastModifiedBy>
  <cp:revision>57</cp:revision>
  <dcterms:created xsi:type="dcterms:W3CDTF">2017-05-08T06:05:51Z</dcterms:created>
  <dcterms:modified xsi:type="dcterms:W3CDTF">2017-05-09T22:01:35Z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SetBy">
    <vt:lpwstr>thdeltei@microsoft.com</vt:lpwstr>
  </property>
  <property fmtid="{D5CDD505-2E9C-101B-9397-08002B2CF9AE}" pid="6" name="MSIP_Label_f42aa342-8706-4288-bd11-ebb85995028c_SetDate">
    <vt:lpwstr>2017-05-08T07:37:21.9914940+01:00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